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3" r:id="rId32"/>
    <p:sldId id="286" r:id="rId33"/>
    <p:sldId id="287" r:id="rId34"/>
    <p:sldId id="289" r:id="rId35"/>
    <p:sldId id="288" r:id="rId36"/>
    <p:sldId id="290" r:id="rId37"/>
    <p:sldId id="291" r:id="rId38"/>
    <p:sldId id="292" r:id="rId39"/>
    <p:sldId id="294" r:id="rId40"/>
    <p:sldId id="295" r:id="rId41"/>
    <p:sldId id="296" r:id="rId42"/>
    <p:sldId id="297" r:id="rId43"/>
    <p:sldId id="298" r:id="rId44"/>
    <p:sldId id="299" r:id="rId45"/>
    <p:sldId id="300" r:id="rId46"/>
    <p:sldId id="301" r:id="rId47"/>
    <p:sldId id="302" r:id="rId48"/>
    <p:sldId id="303"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769" autoAdjust="0"/>
  </p:normalViewPr>
  <p:slideViewPr>
    <p:cSldViewPr snapToGrid="0" snapToObjects="1">
      <p:cViewPr varScale="1">
        <p:scale>
          <a:sx n="102" d="100"/>
          <a:sy n="102" d="100"/>
        </p:scale>
        <p:origin x="-330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5C02AA-F13F-C141-833C-01405E4AC92B}" type="datetimeFigureOut">
              <a:rPr lang="en-US" smtClean="0"/>
              <a:t>4/12/16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50A59C-510B-CB42-A6A1-0BDD3C50B0FE}" type="slidenum">
              <a:rPr lang="en-US" smtClean="0"/>
              <a:t>‹#›</a:t>
            </a:fld>
            <a:endParaRPr lang="en-US"/>
          </a:p>
        </p:txBody>
      </p:sp>
    </p:spTree>
    <p:extLst>
      <p:ext uri="{BB962C8B-B14F-4D97-AF65-F5344CB8AC3E}">
        <p14:creationId xmlns:p14="http://schemas.microsoft.com/office/powerpoint/2010/main" val="21671900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Introduction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community is a social unit of any size that shares common values."* --Wikipedia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Humans are social...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Humans are tribal...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Together we are strong...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 software developer community offers many exciting opportunities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Pragmatic: Build a professional network that can help land a better job</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Educational: Improve your skills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Social: Spend time with like-minded individuals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Civic: Give back</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Several ways you can participate in the developer community: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Open source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Conferences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Meetup</a:t>
            </a:r>
            <a:r>
              <a:rPr lang="en-US" dirty="0" smtClean="0"/>
              <a:t> groups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Hackerspaces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Hackathons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 Civic hacking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A50A59C-510B-CB42-A6A1-0BDD3C50B0FE}" type="slidenum">
              <a:rPr lang="en-US" smtClean="0"/>
              <a:t>1</a:t>
            </a:fld>
            <a:endParaRPr lang="en-US"/>
          </a:p>
        </p:txBody>
      </p:sp>
    </p:spTree>
    <p:extLst>
      <p:ext uri="{BB962C8B-B14F-4D97-AF65-F5344CB8AC3E}">
        <p14:creationId xmlns:p14="http://schemas.microsoft.com/office/powerpoint/2010/main" val="246915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Open Source</a:t>
            </a:r>
          </a:p>
          <a:p>
            <a:endParaRPr lang="en-US" dirty="0" smtClean="0"/>
          </a:p>
          <a:p>
            <a:r>
              <a:rPr lang="en-US" dirty="0" smtClean="0"/>
              <a:t>*"Open source software is software that can be freely used, changed, and shared (in modified or unmodified form) by anyone."* --Open Source Initiative</a:t>
            </a:r>
          </a:p>
          <a:p>
            <a:endParaRPr lang="en-US" dirty="0" smtClean="0"/>
          </a:p>
          <a:p>
            <a:r>
              <a:rPr lang="en-US" dirty="0" smtClean="0"/>
              <a:t>*"free" as in "free speech," not as in "free beer"* --GNU Operating System</a:t>
            </a:r>
          </a:p>
          <a:p>
            <a:endParaRPr lang="en-US" dirty="0" smtClean="0"/>
          </a:p>
          <a:p>
            <a:r>
              <a:rPr lang="en-US" dirty="0" smtClean="0"/>
              <a:t>"The Cathedral and the Bazaar"</a:t>
            </a:r>
          </a:p>
          <a:p>
            <a:endParaRPr lang="en-US" dirty="0" smtClean="0"/>
          </a:p>
          <a:p>
            <a:r>
              <a:rPr lang="en-US" dirty="0" smtClean="0"/>
              <a:t>Ways to contribute to open source:</a:t>
            </a:r>
          </a:p>
          <a:p>
            <a:endParaRPr lang="en-US" dirty="0" smtClean="0"/>
          </a:p>
          <a:p>
            <a:r>
              <a:rPr lang="en-US" dirty="0" smtClean="0"/>
              <a:t>* Documentation</a:t>
            </a:r>
          </a:p>
          <a:p>
            <a:r>
              <a:rPr lang="en-US" dirty="0" smtClean="0"/>
              <a:t>* Bug/issue lists</a:t>
            </a:r>
          </a:p>
          <a:p>
            <a:r>
              <a:rPr lang="en-US" dirty="0" smtClean="0"/>
              <a:t>* Test coverage</a:t>
            </a:r>
          </a:p>
          <a:p>
            <a:r>
              <a:rPr lang="en-US" dirty="0" smtClean="0"/>
              <a:t>* Create new projects</a:t>
            </a:r>
          </a:p>
          <a:p>
            <a:r>
              <a:rPr lang="en-US" dirty="0" smtClean="0"/>
              <a:t>* Take over fallow projects</a:t>
            </a:r>
          </a:p>
          <a:p>
            <a:endParaRPr lang="en-US" dirty="0" smtClean="0"/>
          </a:p>
          <a:p>
            <a:r>
              <a:rPr lang="en-US" dirty="0" smtClean="0"/>
              <a:t>Open source etiquette:</a:t>
            </a:r>
          </a:p>
          <a:p>
            <a:endParaRPr lang="en-US" dirty="0" smtClean="0"/>
          </a:p>
          <a:p>
            <a:r>
              <a:rPr lang="en-US" dirty="0" smtClean="0"/>
              <a:t>* Follow the published rules</a:t>
            </a:r>
          </a:p>
          <a:p>
            <a:r>
              <a:rPr lang="en-US" dirty="0" smtClean="0"/>
              <a:t>* Adopt their style</a:t>
            </a:r>
          </a:p>
          <a:p>
            <a:r>
              <a:rPr lang="en-US" dirty="0" smtClean="0"/>
              <a:t>* Be polite and respectful</a:t>
            </a:r>
          </a:p>
          <a:p>
            <a:r>
              <a:rPr lang="en-US" dirty="0" smtClean="0"/>
              <a:t>* Be open to feedback and requested changed</a:t>
            </a:r>
          </a:p>
          <a:p>
            <a:r>
              <a:rPr lang="en-US" dirty="0" smtClean="0"/>
              <a:t>* Don't be discouraged if your work isn't accepted</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9</a:t>
            </a:fld>
            <a:endParaRPr lang="en-US"/>
          </a:p>
        </p:txBody>
      </p:sp>
    </p:spTree>
    <p:extLst>
      <p:ext uri="{BB962C8B-B14F-4D97-AF65-F5344CB8AC3E}">
        <p14:creationId xmlns:p14="http://schemas.microsoft.com/office/powerpoint/2010/main" val="11021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Conferences</a:t>
            </a:r>
          </a:p>
          <a:p>
            <a:endParaRPr lang="en-US" dirty="0" smtClean="0"/>
          </a:p>
          <a:p>
            <a:r>
              <a:rPr lang="en-US" dirty="0" smtClean="0"/>
              <a:t>Conferences are costly but highly concentrated. Done right there can be a very high ROI.</a:t>
            </a:r>
          </a:p>
          <a:p>
            <a:endParaRPr lang="en-US" dirty="0" smtClean="0"/>
          </a:p>
          <a:p>
            <a:r>
              <a:rPr lang="en-US" dirty="0" smtClean="0"/>
              <a:t>Reasons to attend:</a:t>
            </a:r>
          </a:p>
          <a:p>
            <a:endParaRPr lang="en-US" dirty="0" smtClean="0"/>
          </a:p>
          <a:p>
            <a:r>
              <a:rPr lang="en-US" dirty="0" smtClean="0"/>
              <a:t>* Professional networking</a:t>
            </a:r>
          </a:p>
          <a:p>
            <a:r>
              <a:rPr lang="en-US" dirty="0" smtClean="0"/>
              <a:t>* Social networking</a:t>
            </a:r>
          </a:p>
          <a:p>
            <a:r>
              <a:rPr lang="en-US" dirty="0" smtClean="0"/>
              <a:t>* Accelerated learning</a:t>
            </a:r>
          </a:p>
          <a:p>
            <a:r>
              <a:rPr lang="en-US" dirty="0" smtClean="0"/>
              <a:t>* Hands-on training</a:t>
            </a:r>
          </a:p>
          <a:p>
            <a:r>
              <a:rPr lang="en-US" dirty="0" smtClean="0"/>
              <a:t>* Present</a:t>
            </a:r>
          </a:p>
          <a:p>
            <a:r>
              <a:rPr lang="en-US" dirty="0" smtClean="0"/>
              <a:t>  - Submitted CFP</a:t>
            </a:r>
          </a:p>
          <a:p>
            <a:r>
              <a:rPr lang="en-US" dirty="0" smtClean="0"/>
              <a:t>  - Lightning talk</a:t>
            </a:r>
          </a:p>
          <a:p>
            <a:r>
              <a:rPr lang="en-US" dirty="0" smtClean="0"/>
              <a:t>* Swag</a:t>
            </a:r>
          </a:p>
          <a:p>
            <a:endParaRPr lang="en-US" dirty="0" smtClean="0"/>
          </a:p>
          <a:p>
            <a:r>
              <a:rPr lang="en-US" dirty="0" smtClean="0"/>
              <a:t>Ways to evaluate conference ROI:</a:t>
            </a:r>
          </a:p>
          <a:p>
            <a:endParaRPr lang="en-US" dirty="0" smtClean="0"/>
          </a:p>
          <a:p>
            <a:r>
              <a:rPr lang="en-US" dirty="0" smtClean="0"/>
              <a:t>* How much will in cost (ticket, travel, lodging, food, etc.)?</a:t>
            </a:r>
          </a:p>
          <a:p>
            <a:r>
              <a:rPr lang="en-US" dirty="0" smtClean="0"/>
              <a:t>* How unique is the content?</a:t>
            </a:r>
          </a:p>
          <a:p>
            <a:r>
              <a:rPr lang="en-US" dirty="0" smtClean="0"/>
              <a:t>* Will the sessions be recorded and available later?</a:t>
            </a:r>
          </a:p>
          <a:p>
            <a:r>
              <a:rPr lang="en-US" dirty="0" smtClean="0"/>
              <a:t>* Will you take advantage of the networking opportunities?</a:t>
            </a:r>
          </a:p>
          <a:p>
            <a:endParaRPr lang="en-US" dirty="0" smtClean="0"/>
          </a:p>
          <a:p>
            <a:r>
              <a:rPr lang="en-US" dirty="0" smtClean="0"/>
              <a:t>A few local and regional conference opportunities:</a:t>
            </a:r>
          </a:p>
          <a:p>
            <a:endParaRPr lang="en-US" dirty="0" smtClean="0"/>
          </a:p>
          <a:p>
            <a:r>
              <a:rPr lang="en-US" dirty="0" smtClean="0"/>
              <a:t>https://</a:t>
            </a:r>
            <a:r>
              <a:rPr lang="en-US" dirty="0" err="1" smtClean="0"/>
              <a:t>www.eventbrite.com</a:t>
            </a:r>
            <a:r>
              <a:rPr lang="en-US" dirty="0" smtClean="0"/>
              <a:t>/d/oh--</a:t>
            </a:r>
            <a:r>
              <a:rPr lang="en-US" dirty="0" err="1" smtClean="0"/>
              <a:t>columbus</a:t>
            </a:r>
            <a:r>
              <a:rPr lang="en-US" dirty="0" smtClean="0"/>
              <a:t>/tech-conference/</a:t>
            </a:r>
          </a:p>
          <a:p>
            <a:endParaRPr lang="en-US" dirty="0" smtClean="0"/>
          </a:p>
          <a:p>
            <a:r>
              <a:rPr lang="en-US" dirty="0" smtClean="0"/>
              <a:t>* Stir Trek</a:t>
            </a:r>
          </a:p>
          <a:p>
            <a:r>
              <a:rPr lang="en-US" dirty="0" smtClean="0"/>
              <a:t>* </a:t>
            </a:r>
            <a:r>
              <a:rPr lang="en-US" dirty="0" err="1" smtClean="0"/>
              <a:t>CodeMash</a:t>
            </a:r>
            <a:endParaRPr lang="en-US" dirty="0" smtClean="0"/>
          </a:p>
          <a:p>
            <a:r>
              <a:rPr lang="en-US" dirty="0" smtClean="0"/>
              <a:t>* </a:t>
            </a:r>
            <a:r>
              <a:rPr lang="en-US" dirty="0" err="1" smtClean="0"/>
              <a:t>PyOhio</a:t>
            </a:r>
            <a:endParaRPr lang="en-US" dirty="0" smtClean="0"/>
          </a:p>
          <a:p>
            <a:r>
              <a:rPr lang="en-US" dirty="0" smtClean="0"/>
              <a:t>* Steel City Ruby Conference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19</a:t>
            </a:fld>
            <a:endParaRPr lang="en-US"/>
          </a:p>
        </p:txBody>
      </p:sp>
    </p:spTree>
    <p:extLst>
      <p:ext uri="{BB962C8B-B14F-4D97-AF65-F5344CB8AC3E}">
        <p14:creationId xmlns:p14="http://schemas.microsoft.com/office/powerpoint/2010/main" val="3038979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Meetup</a:t>
            </a:r>
            <a:r>
              <a:rPr lang="en-US" dirty="0" smtClean="0"/>
              <a:t> Groups</a:t>
            </a:r>
          </a:p>
          <a:p>
            <a:endParaRPr lang="en-US" dirty="0" smtClean="0"/>
          </a:p>
          <a:p>
            <a:r>
              <a:rPr lang="en-US" dirty="0" smtClean="0"/>
              <a:t>Reasons to join </a:t>
            </a:r>
            <a:r>
              <a:rPr lang="en-US" dirty="0" err="1" smtClean="0"/>
              <a:t>meetup</a:t>
            </a:r>
            <a:r>
              <a:rPr lang="en-US" dirty="0" smtClean="0"/>
              <a:t> groups:</a:t>
            </a:r>
          </a:p>
          <a:p>
            <a:endParaRPr lang="en-US" dirty="0" smtClean="0"/>
          </a:p>
          <a:p>
            <a:r>
              <a:rPr lang="en-US" dirty="0" smtClean="0"/>
              <a:t>* Professional networking</a:t>
            </a:r>
          </a:p>
          <a:p>
            <a:r>
              <a:rPr lang="en-US" dirty="0" smtClean="0"/>
              <a:t>* Social networking</a:t>
            </a:r>
          </a:p>
          <a:p>
            <a:r>
              <a:rPr lang="en-US" dirty="0" smtClean="0"/>
              <a:t>* Learn cool new stuff</a:t>
            </a:r>
          </a:p>
          <a:p>
            <a:r>
              <a:rPr lang="en-US" dirty="0" smtClean="0"/>
              <a:t>* Gain more experience</a:t>
            </a:r>
          </a:p>
          <a:p>
            <a:r>
              <a:rPr lang="en-US" dirty="0" smtClean="0"/>
              <a:t>* Work with talented, experienced developers</a:t>
            </a:r>
          </a:p>
          <a:p>
            <a:endParaRPr lang="en-US" dirty="0" smtClean="0"/>
          </a:p>
          <a:p>
            <a:r>
              <a:rPr lang="en-US" dirty="0" smtClean="0"/>
              <a:t>A few local </a:t>
            </a:r>
            <a:r>
              <a:rPr lang="en-US" dirty="0" err="1" smtClean="0"/>
              <a:t>meetup</a:t>
            </a:r>
            <a:r>
              <a:rPr lang="en-US" dirty="0" smtClean="0"/>
              <a:t> groups:</a:t>
            </a:r>
          </a:p>
          <a:p>
            <a:endParaRPr lang="en-US" dirty="0" smtClean="0"/>
          </a:p>
          <a:p>
            <a:r>
              <a:rPr lang="en-US" dirty="0" smtClean="0"/>
              <a:t>http://</a:t>
            </a:r>
            <a:r>
              <a:rPr lang="en-US" dirty="0" err="1" smtClean="0"/>
              <a:t>clevelandtechevents.com</a:t>
            </a:r>
            <a:r>
              <a:rPr lang="en-US" dirty="0" smtClean="0"/>
              <a:t>/</a:t>
            </a:r>
          </a:p>
          <a:p>
            <a:endParaRPr lang="en-US" dirty="0" smtClean="0"/>
          </a:p>
          <a:p>
            <a:r>
              <a:rPr lang="en-US" dirty="0" smtClean="0"/>
              <a:t>* Akron Code Club</a:t>
            </a:r>
          </a:p>
          <a:p>
            <a:r>
              <a:rPr lang="en-US" dirty="0" smtClean="0"/>
              <a:t>* Akron Women in Tech</a:t>
            </a:r>
          </a:p>
          <a:p>
            <a:r>
              <a:rPr lang="en-US" dirty="0" smtClean="0"/>
              <a:t>* Hudson Software Craftsmanship</a:t>
            </a:r>
          </a:p>
          <a:p>
            <a:r>
              <a:rPr lang="en-US" dirty="0" smtClean="0"/>
              <a:t>* And many more...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27</a:t>
            </a:fld>
            <a:endParaRPr lang="en-US"/>
          </a:p>
        </p:txBody>
      </p:sp>
    </p:spTree>
    <p:extLst>
      <p:ext uri="{BB962C8B-B14F-4D97-AF65-F5344CB8AC3E}">
        <p14:creationId xmlns:p14="http://schemas.microsoft.com/office/powerpoint/2010/main" val="130396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Hackerspaces</a:t>
            </a:r>
            <a:endParaRPr lang="en-US" dirty="0" smtClean="0"/>
          </a:p>
          <a:p>
            <a:endParaRPr lang="en-US" dirty="0" smtClean="0"/>
          </a:p>
          <a:p>
            <a:r>
              <a:rPr lang="en-US" dirty="0" smtClean="0"/>
              <a:t>Wikipedia Definitions:</a:t>
            </a:r>
          </a:p>
          <a:p>
            <a:endParaRPr lang="en-US" dirty="0" smtClean="0"/>
          </a:p>
          <a:p>
            <a:r>
              <a:rPr lang="en-US" dirty="0" smtClean="0"/>
              <a:t>* </a:t>
            </a:r>
            <a:r>
              <a:rPr lang="en-US" dirty="0" err="1" smtClean="0"/>
              <a:t>Hackerspace</a:t>
            </a:r>
            <a:r>
              <a:rPr lang="en-US" dirty="0" smtClean="0"/>
              <a:t>: "A </a:t>
            </a:r>
            <a:r>
              <a:rPr lang="en-US" dirty="0" err="1" smtClean="0"/>
              <a:t>hackerspace</a:t>
            </a:r>
            <a:r>
              <a:rPr lang="en-US" dirty="0" smtClean="0"/>
              <a:t> (also referred to as a </a:t>
            </a:r>
            <a:r>
              <a:rPr lang="en-US" dirty="0" err="1" smtClean="0"/>
              <a:t>hacklab</a:t>
            </a:r>
            <a:r>
              <a:rPr lang="en-US" dirty="0" smtClean="0"/>
              <a:t>, </a:t>
            </a:r>
            <a:r>
              <a:rPr lang="en-US" dirty="0" err="1" smtClean="0"/>
              <a:t>makerspace</a:t>
            </a:r>
            <a:r>
              <a:rPr lang="en-US" dirty="0" smtClean="0"/>
              <a:t> or </a:t>
            </a:r>
            <a:r>
              <a:rPr lang="en-US" dirty="0" err="1" smtClean="0"/>
              <a:t>hackspace</a:t>
            </a:r>
            <a:r>
              <a:rPr lang="en-US" dirty="0" smtClean="0"/>
              <a:t>) is a community-operated workspace where people with common interests, often in computers, machining, technology, science, digital art or electronic art, can meet, socialize and collaborate."</a:t>
            </a:r>
          </a:p>
          <a:p>
            <a:r>
              <a:rPr lang="en-US" dirty="0" smtClean="0"/>
              <a:t>* </a:t>
            </a:r>
            <a:r>
              <a:rPr lang="en-US" dirty="0" err="1" smtClean="0"/>
              <a:t>Coworking</a:t>
            </a:r>
            <a:r>
              <a:rPr lang="en-US" dirty="0" smtClean="0"/>
              <a:t>: "</a:t>
            </a:r>
            <a:r>
              <a:rPr lang="en-US" dirty="0" err="1" smtClean="0"/>
              <a:t>Coworking</a:t>
            </a:r>
            <a:r>
              <a:rPr lang="en-US" dirty="0" smtClean="0"/>
              <a:t> is a style of work that involves a shared working environment, often an office, and independent activity."</a:t>
            </a:r>
          </a:p>
          <a:p>
            <a:endParaRPr lang="en-US" dirty="0" smtClean="0"/>
          </a:p>
          <a:p>
            <a:r>
              <a:rPr lang="en-US" dirty="0" smtClean="0"/>
              <a:t>A few local places:</a:t>
            </a:r>
          </a:p>
          <a:p>
            <a:endParaRPr lang="en-US" dirty="0" smtClean="0"/>
          </a:p>
          <a:p>
            <a:r>
              <a:rPr lang="en-US" dirty="0" smtClean="0"/>
              <a:t>* </a:t>
            </a:r>
            <a:r>
              <a:rPr lang="en-US" dirty="0" err="1" smtClean="0"/>
              <a:t>synHAK</a:t>
            </a:r>
            <a:endParaRPr lang="en-US" dirty="0" smtClean="0"/>
          </a:p>
          <a:p>
            <a:r>
              <a:rPr lang="en-US" dirty="0" smtClean="0"/>
              <a:t>* Makers' Alliance</a:t>
            </a:r>
          </a:p>
          <a:p>
            <a:r>
              <a:rPr lang="en-US" dirty="0" smtClean="0"/>
              <a:t>* OSC Tech Lab</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35</a:t>
            </a:fld>
            <a:endParaRPr lang="en-US"/>
          </a:p>
        </p:txBody>
      </p:sp>
    </p:spTree>
    <p:extLst>
      <p:ext uri="{BB962C8B-B14F-4D97-AF65-F5344CB8AC3E}">
        <p14:creationId xmlns:p14="http://schemas.microsoft.com/office/powerpoint/2010/main" val="11160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Hackathons</a:t>
            </a:r>
            <a:endParaRPr lang="en-US" dirty="0" smtClean="0"/>
          </a:p>
          <a:p>
            <a:endParaRPr lang="en-US" dirty="0" smtClean="0"/>
          </a:p>
          <a:p>
            <a:r>
              <a:rPr lang="en-US" dirty="0" smtClean="0"/>
              <a:t>What are they?</a:t>
            </a:r>
          </a:p>
          <a:p>
            <a:endParaRPr lang="en-US" dirty="0" smtClean="0"/>
          </a:p>
          <a:p>
            <a:r>
              <a:rPr lang="en-US" dirty="0" smtClean="0"/>
              <a:t>From Wikipedia: *"A </a:t>
            </a:r>
            <a:r>
              <a:rPr lang="en-US" dirty="0" err="1" smtClean="0"/>
              <a:t>hackathon</a:t>
            </a:r>
            <a:r>
              <a:rPr lang="en-US" dirty="0" smtClean="0"/>
              <a:t> (also known as a hack day, </a:t>
            </a:r>
            <a:r>
              <a:rPr lang="en-US" dirty="0" err="1" smtClean="0"/>
              <a:t>hackfest</a:t>
            </a:r>
            <a:r>
              <a:rPr lang="en-US" dirty="0" smtClean="0"/>
              <a:t> or </a:t>
            </a:r>
            <a:r>
              <a:rPr lang="en-US" dirty="0" err="1" smtClean="0"/>
              <a:t>codefest</a:t>
            </a:r>
            <a:r>
              <a:rPr lang="en-US" dirty="0" smtClean="0"/>
              <a:t>) is an event in which computer programmers and others involved in software development and hardware development, including graphic designers, interface designers and project managers, collaborate intensively on software projects."*</a:t>
            </a:r>
          </a:p>
          <a:p>
            <a:endParaRPr lang="en-US" dirty="0" smtClean="0"/>
          </a:p>
          <a:p>
            <a:r>
              <a:rPr lang="en-US" dirty="0" smtClean="0"/>
              <a:t>* Single or multi-day intensive programming event</a:t>
            </a:r>
          </a:p>
          <a:p>
            <a:r>
              <a:rPr lang="en-US" dirty="0" smtClean="0"/>
              <a:t>* One or more teams working in coordination</a:t>
            </a:r>
          </a:p>
          <a:p>
            <a:r>
              <a:rPr lang="en-US" dirty="0" smtClean="0"/>
              <a:t>* Focus of the event is pre-defined</a:t>
            </a:r>
          </a:p>
          <a:p>
            <a:r>
              <a:rPr lang="en-US" dirty="0" smtClean="0"/>
              <a:t>* Teams for around event focus and race to build functional prototype</a:t>
            </a:r>
          </a:p>
          <a:p>
            <a:r>
              <a:rPr lang="en-US" dirty="0" smtClean="0"/>
              <a:t>* One or more teams is often declared the "winner" of the event</a:t>
            </a:r>
          </a:p>
          <a:p>
            <a:endParaRPr lang="en-US" dirty="0" smtClean="0"/>
          </a:p>
          <a:p>
            <a:r>
              <a:rPr lang="en-US" dirty="0" smtClean="0"/>
              <a:t>Benefits of attending </a:t>
            </a:r>
            <a:r>
              <a:rPr lang="en-US" dirty="0" err="1" smtClean="0"/>
              <a:t>hackathons</a:t>
            </a:r>
            <a:r>
              <a:rPr lang="en-US" dirty="0" smtClean="0"/>
              <a:t>:</a:t>
            </a:r>
          </a:p>
          <a:p>
            <a:endParaRPr lang="en-US" dirty="0" smtClean="0"/>
          </a:p>
          <a:p>
            <a:r>
              <a:rPr lang="en-US" dirty="0" smtClean="0"/>
              <a:t>* Professional and social networking</a:t>
            </a:r>
          </a:p>
          <a:p>
            <a:r>
              <a:rPr lang="en-US" dirty="0" smtClean="0"/>
              <a:t>* Intensive learning experience</a:t>
            </a:r>
          </a:p>
          <a:p>
            <a:r>
              <a:rPr lang="en-US" dirty="0" smtClean="0"/>
              <a:t>* Generally involve really cool problems</a:t>
            </a:r>
          </a:p>
          <a:p>
            <a:r>
              <a:rPr lang="en-US" dirty="0" smtClean="0"/>
              <a:t>* Often result in giving back to open source or civic good</a:t>
            </a:r>
          </a:p>
          <a:p>
            <a:endParaRPr lang="en-US" dirty="0" smtClean="0"/>
          </a:p>
          <a:p>
            <a:r>
              <a:rPr lang="en-US" dirty="0" smtClean="0"/>
              <a:t>A few regional </a:t>
            </a:r>
            <a:r>
              <a:rPr lang="en-US" dirty="0" err="1" smtClean="0"/>
              <a:t>hackathons</a:t>
            </a:r>
            <a:r>
              <a:rPr lang="en-US" dirty="0" smtClean="0"/>
              <a:t>:</a:t>
            </a:r>
          </a:p>
          <a:p>
            <a:endParaRPr lang="en-US" dirty="0" smtClean="0"/>
          </a:p>
          <a:p>
            <a:r>
              <a:rPr lang="en-US" dirty="0" smtClean="0"/>
              <a:t>* </a:t>
            </a:r>
            <a:r>
              <a:rPr lang="en-US" dirty="0" err="1" smtClean="0"/>
              <a:t>SpaceApps</a:t>
            </a:r>
            <a:endParaRPr lang="en-US" dirty="0" smtClean="0"/>
          </a:p>
          <a:p>
            <a:r>
              <a:rPr lang="en-US" dirty="0" smtClean="0"/>
              <a:t>* Cleveland </a:t>
            </a:r>
            <a:r>
              <a:rPr lang="en-US" dirty="0" err="1" smtClean="0"/>
              <a:t>Givecamp</a:t>
            </a:r>
            <a:endParaRPr lang="en-US" dirty="0" smtClean="0"/>
          </a:p>
          <a:p>
            <a:r>
              <a:rPr lang="en-US" dirty="0" smtClean="0"/>
              <a:t>* </a:t>
            </a:r>
            <a:r>
              <a:rPr lang="en-US" dirty="0" err="1" smtClean="0"/>
              <a:t>Railsbridge</a:t>
            </a:r>
            <a:endParaRPr lang="en-US" dirty="0" smtClean="0"/>
          </a:p>
          <a:p>
            <a:r>
              <a:rPr lang="en-US" dirty="0" smtClean="0"/>
              <a:t>* Startup Weekend</a:t>
            </a:r>
          </a:p>
          <a:p>
            <a:r>
              <a:rPr lang="en-US" dirty="0" smtClean="0"/>
              <a:t>* Startup Bus</a:t>
            </a:r>
          </a:p>
          <a:p>
            <a:r>
              <a:rPr lang="en-US" dirty="0" smtClean="0"/>
              <a:t>* </a:t>
            </a:r>
            <a:r>
              <a:rPr lang="en-US" dirty="0" err="1" smtClean="0"/>
              <a:t>Coderetreat</a:t>
            </a:r>
            <a:endParaRPr lang="en-US" dirty="0" smtClean="0"/>
          </a:p>
          <a:p>
            <a:r>
              <a:rPr lang="en-US" dirty="0" smtClean="0"/>
              <a:t>* Erie Day of Code</a:t>
            </a:r>
          </a:p>
          <a:p>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41</a:t>
            </a:fld>
            <a:endParaRPr lang="en-US"/>
          </a:p>
        </p:txBody>
      </p:sp>
    </p:spTree>
    <p:extLst>
      <p:ext uri="{BB962C8B-B14F-4D97-AF65-F5344CB8AC3E}">
        <p14:creationId xmlns:p14="http://schemas.microsoft.com/office/powerpoint/2010/main" val="2250996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Civic Hacking</a:t>
            </a:r>
          </a:p>
          <a:p>
            <a:endParaRPr lang="en-US" dirty="0" smtClean="0"/>
          </a:p>
          <a:p>
            <a:r>
              <a:rPr lang="en-US" dirty="0" smtClean="0"/>
              <a:t>*"A civic hacker is an open source software developer who uses his or her skills to make their community and country a better place. ... A civic hacker will just do something, not asking for permission, ignoring government bureaucracy, in order to build tools and technologies with a civic-minded bent." -- Luigi Montanez*</a:t>
            </a:r>
          </a:p>
          <a:p>
            <a:endParaRPr lang="en-US" dirty="0" smtClean="0"/>
          </a:p>
          <a:p>
            <a:r>
              <a:rPr lang="en-US" dirty="0" smtClean="0"/>
              <a:t>Books:</a:t>
            </a:r>
          </a:p>
          <a:p>
            <a:endParaRPr lang="en-US" dirty="0" smtClean="0"/>
          </a:p>
          <a:p>
            <a:r>
              <a:rPr lang="en-US" dirty="0" smtClean="0"/>
              <a:t>* "</a:t>
            </a:r>
            <a:r>
              <a:rPr lang="en-US" dirty="0" err="1" smtClean="0"/>
              <a:t>Citizenville</a:t>
            </a:r>
            <a:r>
              <a:rPr lang="en-US" dirty="0" smtClean="0"/>
              <a:t>: How to Take the Town Square Digital and Reinvent Government" by Gavin Newsom</a:t>
            </a:r>
          </a:p>
          <a:p>
            <a:r>
              <a:rPr lang="en-US" dirty="0" smtClean="0"/>
              <a:t>* "The Responsive City: Engaging Communities Through Data-Smart Governance" by Stephen Goldsmith and Susan Crawford</a:t>
            </a:r>
          </a:p>
          <a:p>
            <a:endParaRPr lang="en-US" dirty="0" smtClean="0"/>
          </a:p>
          <a:p>
            <a:r>
              <a:rPr lang="en-US" dirty="0" smtClean="0"/>
              <a:t>*From Wikipedia: "Open data is the idea that certain data should be freely available to everyone to use and republish as they wish, without restrictions from copyright, patents or other mechanisms of control."*</a:t>
            </a:r>
          </a:p>
          <a:p>
            <a:endParaRPr lang="en-US" dirty="0" smtClean="0"/>
          </a:p>
          <a:p>
            <a:r>
              <a:rPr lang="en-US" dirty="0" smtClean="0"/>
              <a:t>Benefits of civic hacking:</a:t>
            </a:r>
          </a:p>
          <a:p>
            <a:endParaRPr lang="en-US" dirty="0" smtClean="0"/>
          </a:p>
          <a:p>
            <a:r>
              <a:rPr lang="en-US" dirty="0" smtClean="0"/>
              <a:t>* Professional and social networking</a:t>
            </a:r>
          </a:p>
          <a:p>
            <a:r>
              <a:rPr lang="en-US" dirty="0" smtClean="0"/>
              <a:t>* Work on cool problems</a:t>
            </a:r>
          </a:p>
          <a:p>
            <a:r>
              <a:rPr lang="en-US" dirty="0" smtClean="0"/>
              <a:t>* Learn new things</a:t>
            </a:r>
          </a:p>
          <a:p>
            <a:r>
              <a:rPr lang="en-US" dirty="0" smtClean="0"/>
              <a:t>* Give back--make the world a better place</a:t>
            </a:r>
          </a:p>
          <a:p>
            <a:endParaRPr lang="en-US" dirty="0" smtClean="0"/>
          </a:p>
          <a:p>
            <a:r>
              <a:rPr lang="en-US" dirty="0" smtClean="0"/>
              <a:t>Civic hacking and open data organizations and events:</a:t>
            </a:r>
          </a:p>
          <a:p>
            <a:endParaRPr lang="en-US" dirty="0" smtClean="0"/>
          </a:p>
          <a:p>
            <a:r>
              <a:rPr lang="en-US" dirty="0" smtClean="0"/>
              <a:t>* Open Cleveland</a:t>
            </a:r>
          </a:p>
          <a:p>
            <a:r>
              <a:rPr lang="en-US" dirty="0" smtClean="0"/>
              <a:t>* Cleveland Civic Hacking</a:t>
            </a:r>
          </a:p>
          <a:p>
            <a:r>
              <a:rPr lang="en-US" dirty="0" smtClean="0"/>
              <a:t>* Open Data </a:t>
            </a:r>
            <a:r>
              <a:rPr lang="en-US" dirty="0" err="1" smtClean="0"/>
              <a:t>Cincy</a:t>
            </a:r>
            <a:endParaRPr lang="en-US" dirty="0" smtClean="0"/>
          </a:p>
          <a:p>
            <a:r>
              <a:rPr lang="en-US" dirty="0" smtClean="0"/>
              <a:t>* Code for America</a:t>
            </a:r>
          </a:p>
          <a:p>
            <a:r>
              <a:rPr lang="en-US" dirty="0" smtClean="0"/>
              <a:t>* National Day of Civic Hacking</a:t>
            </a:r>
          </a:p>
          <a:p>
            <a:r>
              <a:rPr lang="en-US" dirty="0" smtClean="0"/>
              <a:t>* </a:t>
            </a:r>
            <a:r>
              <a:rPr lang="en-US" dirty="0" err="1" smtClean="0"/>
              <a:t>Data.gov</a:t>
            </a:r>
            <a:endParaRPr lang="en-US" dirty="0" smtClean="0"/>
          </a:p>
          <a:p>
            <a:r>
              <a:rPr lang="en-US" smtClean="0"/>
              <a:t>* NASA'S Data Portal</a:t>
            </a:r>
            <a:endParaRPr lang="en-US" dirty="0"/>
          </a:p>
        </p:txBody>
      </p:sp>
      <p:sp>
        <p:nvSpPr>
          <p:cNvPr id="4" name="Slide Number Placeholder 3"/>
          <p:cNvSpPr>
            <a:spLocks noGrp="1"/>
          </p:cNvSpPr>
          <p:nvPr>
            <p:ph type="sldNum" sz="quarter" idx="10"/>
          </p:nvPr>
        </p:nvSpPr>
        <p:spPr/>
        <p:txBody>
          <a:bodyPr/>
          <a:lstStyle/>
          <a:p>
            <a:fld id="{4A50A59C-510B-CB42-A6A1-0BDD3C50B0FE}" type="slidenum">
              <a:rPr lang="en-US" smtClean="0"/>
              <a:t>52</a:t>
            </a:fld>
            <a:endParaRPr lang="en-US"/>
          </a:p>
        </p:txBody>
      </p:sp>
    </p:spTree>
    <p:extLst>
      <p:ext uri="{BB962C8B-B14F-4D97-AF65-F5344CB8AC3E}">
        <p14:creationId xmlns:p14="http://schemas.microsoft.com/office/powerpoint/2010/main" val="24570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t>4/12/16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t>4/12/16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t>4/12/16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t>4/12/16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t>4/12/16</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jpeg"/><Relationship Id="rId3" Type="http://schemas.openxmlformats.org/officeDocument/2006/relationships/image" Target="../media/image3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Tribe Called Programmer</a:t>
            </a:r>
            <a:endParaRPr lang="en-US" dirty="0"/>
          </a:p>
        </p:txBody>
      </p:sp>
      <p:sp>
        <p:nvSpPr>
          <p:cNvPr id="3" name="Subtitle 2"/>
          <p:cNvSpPr>
            <a:spLocks noGrp="1"/>
          </p:cNvSpPr>
          <p:nvPr>
            <p:ph type="subTitle" idx="1"/>
          </p:nvPr>
        </p:nvSpPr>
        <p:spPr/>
        <p:txBody>
          <a:bodyPr/>
          <a:lstStyle/>
          <a:p>
            <a:r>
              <a:rPr lang="en-US" dirty="0" smtClean="0"/>
              <a:t>The Software Developer Community and Why You Should Join</a:t>
            </a:r>
          </a:p>
          <a:p>
            <a:endParaRPr lang="en-US" dirty="0"/>
          </a:p>
          <a:p>
            <a:pPr algn="r"/>
            <a:r>
              <a:rPr lang="en-US" sz="2000" dirty="0" smtClean="0"/>
              <a:t>Jerry D’Antonio</a:t>
            </a:r>
            <a:br>
              <a:rPr lang="en-US" sz="2000" dirty="0" smtClean="0"/>
            </a:br>
            <a:r>
              <a:rPr lang="en-US" sz="2000" dirty="0" smtClean="0"/>
              <a:t>Software Developer</a:t>
            </a:r>
            <a:br>
              <a:rPr lang="en-US" sz="2000" dirty="0" smtClean="0"/>
            </a:br>
            <a:r>
              <a:rPr lang="en-US" sz="2000" smtClean="0"/>
              <a:t>Test Double</a:t>
            </a:r>
            <a:endParaRPr lang="en-US" sz="2000" dirty="0" smtClean="0"/>
          </a:p>
          <a:p>
            <a:pPr algn="r"/>
            <a:endParaRPr lang="en-US" dirty="0"/>
          </a:p>
          <a:p>
            <a:pPr algn="r"/>
            <a:r>
              <a:rPr lang="en-US" sz="1400" dirty="0"/>
              <a:t>Presented </a:t>
            </a:r>
            <a:r>
              <a:rPr lang="en-US" sz="1400" dirty="0" smtClean="0"/>
              <a:t>at The </a:t>
            </a:r>
            <a:r>
              <a:rPr lang="en-US" sz="1400" dirty="0"/>
              <a:t>University of </a:t>
            </a:r>
            <a:r>
              <a:rPr lang="en-US" sz="1400" dirty="0" smtClean="0"/>
              <a:t>Akron</a:t>
            </a:r>
            <a:br>
              <a:rPr lang="en-US" sz="1400" dirty="0" smtClean="0"/>
            </a:br>
            <a:r>
              <a:rPr lang="en-US" sz="1400" dirty="0" smtClean="0"/>
              <a:t>Senior Seminar, Computer Science</a:t>
            </a:r>
            <a:r>
              <a:rPr lang="en-US" sz="1400" dirty="0"/>
              <a:t/>
            </a:r>
            <a:br>
              <a:rPr lang="en-US" sz="1400" dirty="0"/>
            </a:br>
            <a:r>
              <a:rPr lang="en-US" sz="1400" dirty="0"/>
              <a:t>Dr. Kathy </a:t>
            </a:r>
            <a:r>
              <a:rPr lang="en-US" sz="1400" dirty="0" err="1" smtClean="0"/>
              <a:t>Liszka</a:t>
            </a:r>
            <a:endParaRPr lang="en-US" sz="1400" dirty="0"/>
          </a:p>
        </p:txBody>
      </p:sp>
    </p:spTree>
    <p:extLst>
      <p:ext uri="{BB962C8B-B14F-4D97-AF65-F5344CB8AC3E}">
        <p14:creationId xmlns:p14="http://schemas.microsoft.com/office/powerpoint/2010/main" val="1339618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Software</a:t>
            </a:r>
            <a:endParaRPr lang="en-US" dirty="0"/>
          </a:p>
        </p:txBody>
      </p:sp>
      <p:sp>
        <p:nvSpPr>
          <p:cNvPr id="3" name="Content Placeholder 2"/>
          <p:cNvSpPr>
            <a:spLocks noGrp="1"/>
          </p:cNvSpPr>
          <p:nvPr>
            <p:ph idx="1"/>
          </p:nvPr>
        </p:nvSpPr>
        <p:spPr/>
        <p:txBody>
          <a:bodyPr/>
          <a:lstStyle/>
          <a:p>
            <a:pPr marL="0" indent="0">
              <a:buNone/>
            </a:pPr>
            <a:r>
              <a:rPr lang="en-US" sz="2800" i="1" dirty="0" smtClean="0"/>
              <a:t>"</a:t>
            </a:r>
            <a:r>
              <a:rPr lang="en-US" sz="2800" i="1" dirty="0"/>
              <a:t>Open source software is software that can be freely used, changed, and shared (in modified or unmodified form) by anyone</a:t>
            </a:r>
            <a:r>
              <a:rPr lang="en-US" sz="2800" i="1" dirty="0" smtClean="0"/>
              <a:t>.”</a:t>
            </a:r>
          </a:p>
          <a:p>
            <a:pPr marL="0" indent="0" algn="r">
              <a:buNone/>
            </a:pPr>
            <a:r>
              <a:rPr lang="en-US" dirty="0" smtClean="0"/>
              <a:t>-- Open </a:t>
            </a:r>
            <a:r>
              <a:rPr lang="en-US" dirty="0"/>
              <a:t>Source Initiative</a:t>
            </a:r>
          </a:p>
        </p:txBody>
      </p:sp>
    </p:spTree>
    <p:extLst>
      <p:ext uri="{BB962C8B-B14F-4D97-AF65-F5344CB8AC3E}">
        <p14:creationId xmlns:p14="http://schemas.microsoft.com/office/powerpoint/2010/main" val="32567571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 Source?</a:t>
            </a:r>
            <a:endParaRPr lang="en-US" dirty="0"/>
          </a:p>
        </p:txBody>
      </p:sp>
      <p:pic>
        <p:nvPicPr>
          <p:cNvPr id="5" name="Content Placeholder 4" descr="Cathedral-and-the-Bazaar-book-cover.jpg"/>
          <p:cNvPicPr>
            <a:picLocks noGrp="1" noChangeAspect="1"/>
          </p:cNvPicPr>
          <p:nvPr>
            <p:ph sz="half" idx="2"/>
          </p:nvPr>
        </p:nvPicPr>
        <p:blipFill>
          <a:blip r:embed="rId2" cstate="screen">
            <a:extLst>
              <a:ext uri="{28A0092B-C50C-407E-A947-70E740481C1C}">
                <a14:useLocalDpi xmlns:a14="http://schemas.microsoft.com/office/drawing/2010/main"/>
              </a:ext>
            </a:extLst>
          </a:blip>
          <a:srcRect l="-24964" r="-24964"/>
          <a:stretch>
            <a:fillRect/>
          </a:stretch>
        </p:blipFill>
        <p:spPr/>
      </p:pic>
      <p:sp>
        <p:nvSpPr>
          <p:cNvPr id="7" name="Content Placeholder 6"/>
          <p:cNvSpPr>
            <a:spLocks noGrp="1"/>
          </p:cNvSpPr>
          <p:nvPr>
            <p:ph sz="half" idx="1"/>
          </p:nvPr>
        </p:nvSpPr>
        <p:spPr/>
        <p:txBody>
          <a:bodyPr>
            <a:normAutofit/>
          </a:bodyPr>
          <a:lstStyle/>
          <a:p>
            <a:r>
              <a:rPr lang="en-US" dirty="0"/>
              <a:t>Eric S. </a:t>
            </a:r>
            <a:r>
              <a:rPr lang="en-US" dirty="0" smtClean="0"/>
              <a:t>Raymond’s seminal work “The Cathedral &amp; The Bazaar” was one of the first explorations of this modern phenomenon</a:t>
            </a:r>
          </a:p>
          <a:p>
            <a:r>
              <a:rPr lang="en-US" dirty="0" smtClean="0"/>
              <a:t>Today it </a:t>
            </a:r>
            <a:r>
              <a:rPr lang="en-US" dirty="0"/>
              <a:t>is </a:t>
            </a:r>
            <a:r>
              <a:rPr lang="en-US" dirty="0" smtClean="0"/>
              <a:t>estimated 35.9% of the servers on the </a:t>
            </a:r>
            <a:r>
              <a:rPr lang="en-US" i="1" dirty="0" smtClean="0"/>
              <a:t>public</a:t>
            </a:r>
            <a:r>
              <a:rPr lang="en-US" dirty="0" smtClean="0"/>
              <a:t> internet run Linux (Wikipedia)</a:t>
            </a:r>
          </a:p>
          <a:p>
            <a:r>
              <a:rPr lang="en-US" dirty="0" smtClean="0"/>
              <a:t>Over 47M downloads of the Rails framework</a:t>
            </a:r>
          </a:p>
          <a:p>
            <a:endParaRPr lang="en-US" dirty="0" smtClean="0"/>
          </a:p>
          <a:p>
            <a:endParaRPr lang="en-US" dirty="0"/>
          </a:p>
          <a:p>
            <a:endParaRPr lang="en-US" dirty="0"/>
          </a:p>
        </p:txBody>
      </p:sp>
    </p:spTree>
    <p:extLst>
      <p:ext uri="{BB962C8B-B14F-4D97-AF65-F5344CB8AC3E}">
        <p14:creationId xmlns:p14="http://schemas.microsoft.com/office/powerpoint/2010/main" val="28182934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8 at 1.05.3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5693605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05.5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2177821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06.4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8965783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Contribute</a:t>
            </a:r>
            <a:endParaRPr lang="en-US" dirty="0"/>
          </a:p>
        </p:txBody>
      </p:sp>
      <p:sp>
        <p:nvSpPr>
          <p:cNvPr id="3" name="Content Placeholder 2"/>
          <p:cNvSpPr>
            <a:spLocks noGrp="1"/>
          </p:cNvSpPr>
          <p:nvPr>
            <p:ph idx="1"/>
          </p:nvPr>
        </p:nvSpPr>
        <p:spPr/>
        <p:txBody>
          <a:bodyPr/>
          <a:lstStyle/>
          <a:p>
            <a:r>
              <a:rPr lang="en-US" dirty="0" smtClean="0"/>
              <a:t>Documentation</a:t>
            </a:r>
            <a:endParaRPr lang="en-US" dirty="0"/>
          </a:p>
          <a:p>
            <a:r>
              <a:rPr lang="en-US" dirty="0" smtClean="0"/>
              <a:t>Bug</a:t>
            </a:r>
            <a:r>
              <a:rPr lang="en-US" dirty="0"/>
              <a:t>/issue lists</a:t>
            </a:r>
          </a:p>
          <a:p>
            <a:r>
              <a:rPr lang="en-US" dirty="0" smtClean="0"/>
              <a:t>Test </a:t>
            </a:r>
            <a:r>
              <a:rPr lang="en-US" dirty="0"/>
              <a:t>coverage</a:t>
            </a:r>
          </a:p>
          <a:p>
            <a:r>
              <a:rPr lang="en-US" dirty="0" smtClean="0"/>
              <a:t>Create </a:t>
            </a:r>
            <a:r>
              <a:rPr lang="en-US" dirty="0"/>
              <a:t>new </a:t>
            </a:r>
            <a:r>
              <a:rPr lang="en-US" dirty="0" smtClean="0"/>
              <a:t>projects</a:t>
            </a:r>
          </a:p>
          <a:p>
            <a:r>
              <a:rPr lang="en-US" dirty="0"/>
              <a:t>Take over fallow projects</a:t>
            </a:r>
          </a:p>
        </p:txBody>
      </p:sp>
    </p:spTree>
    <p:extLst>
      <p:ext uri="{BB962C8B-B14F-4D97-AF65-F5344CB8AC3E}">
        <p14:creationId xmlns:p14="http://schemas.microsoft.com/office/powerpoint/2010/main" val="6207488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t>
            </a:r>
            <a:r>
              <a:rPr lang="en-US" dirty="0" smtClean="0"/>
              <a:t>Source Etiquette</a:t>
            </a:r>
            <a:endParaRPr lang="en-US" dirty="0"/>
          </a:p>
        </p:txBody>
      </p:sp>
      <p:sp>
        <p:nvSpPr>
          <p:cNvPr id="3" name="Content Placeholder 2"/>
          <p:cNvSpPr>
            <a:spLocks noGrp="1"/>
          </p:cNvSpPr>
          <p:nvPr>
            <p:ph idx="1"/>
          </p:nvPr>
        </p:nvSpPr>
        <p:spPr/>
        <p:txBody>
          <a:bodyPr/>
          <a:lstStyle/>
          <a:p>
            <a:r>
              <a:rPr lang="en-US" dirty="0"/>
              <a:t>Follow the published rules</a:t>
            </a:r>
          </a:p>
          <a:p>
            <a:r>
              <a:rPr lang="en-US" dirty="0" smtClean="0"/>
              <a:t>Adopt </a:t>
            </a:r>
            <a:r>
              <a:rPr lang="en-US" dirty="0"/>
              <a:t>their style</a:t>
            </a:r>
          </a:p>
          <a:p>
            <a:r>
              <a:rPr lang="en-US" dirty="0" smtClean="0"/>
              <a:t>Be </a:t>
            </a:r>
            <a:r>
              <a:rPr lang="en-US" dirty="0"/>
              <a:t>polite and respectful</a:t>
            </a:r>
          </a:p>
          <a:p>
            <a:r>
              <a:rPr lang="en-US" dirty="0" smtClean="0"/>
              <a:t>Be </a:t>
            </a:r>
            <a:r>
              <a:rPr lang="en-US" dirty="0"/>
              <a:t>open to feedback and requested changed</a:t>
            </a:r>
          </a:p>
          <a:p>
            <a:r>
              <a:rPr lang="en-US" dirty="0" smtClean="0"/>
              <a:t>Don't </a:t>
            </a:r>
            <a:r>
              <a:rPr lang="en-US" dirty="0"/>
              <a:t>be discouraged if your work isn't accepted</a:t>
            </a:r>
          </a:p>
        </p:txBody>
      </p:sp>
    </p:spTree>
    <p:extLst>
      <p:ext uri="{BB962C8B-B14F-4D97-AF65-F5344CB8AC3E}">
        <p14:creationId xmlns:p14="http://schemas.microsoft.com/office/powerpoint/2010/main" val="21866916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Conferences</a:t>
            </a:r>
            <a:endParaRPr lang="en-US" dirty="0"/>
          </a:p>
        </p:txBody>
      </p:sp>
      <p:sp>
        <p:nvSpPr>
          <p:cNvPr id="3" name="Text Placeholder 2"/>
          <p:cNvSpPr>
            <a:spLocks noGrp="1"/>
          </p:cNvSpPr>
          <p:nvPr>
            <p:ph type="body" idx="1"/>
          </p:nvPr>
        </p:nvSpPr>
        <p:spPr/>
        <p:txBody>
          <a:bodyPr/>
          <a:lstStyle/>
          <a:p>
            <a:pPr algn="r"/>
            <a:r>
              <a:rPr lang="en-US" dirty="0"/>
              <a:t>Conferences are costly but highly concentrated</a:t>
            </a:r>
            <a:r>
              <a:rPr lang="en-US" dirty="0" smtClean="0"/>
              <a:t>.</a:t>
            </a:r>
            <a:endParaRPr lang="en-US" dirty="0"/>
          </a:p>
        </p:txBody>
      </p:sp>
    </p:spTree>
    <p:extLst>
      <p:ext uri="{BB962C8B-B14F-4D97-AF65-F5344CB8AC3E}">
        <p14:creationId xmlns:p14="http://schemas.microsoft.com/office/powerpoint/2010/main" val="39497431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01.jpg"/>
          <p:cNvPicPr>
            <a:picLocks noChangeAspect="1"/>
          </p:cNvPicPr>
          <p:nvPr/>
        </p:nvPicPr>
        <p:blipFill rotWithShape="1">
          <a:blip r:embed="rId2">
            <a:extLst>
              <a:ext uri="{28A0092B-C50C-407E-A947-70E740481C1C}">
                <a14:useLocalDpi xmlns:a14="http://schemas.microsoft.com/office/drawing/2010/main"/>
              </a:ext>
            </a:extLst>
          </a:blip>
          <a:srcRect r="25452"/>
          <a:stretch/>
        </p:blipFill>
        <p:spPr>
          <a:xfrm>
            <a:off x="0" y="0"/>
            <a:ext cx="9144000" cy="6858000"/>
          </a:xfrm>
          <a:prstGeom prst="rect">
            <a:avLst/>
          </a:prstGeom>
        </p:spPr>
      </p:pic>
    </p:spTree>
    <p:extLst>
      <p:ext uri="{BB962C8B-B14F-4D97-AF65-F5344CB8AC3E}">
        <p14:creationId xmlns:p14="http://schemas.microsoft.com/office/powerpoint/2010/main" val="21976832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Attend Conferences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Professional networking</a:t>
            </a:r>
          </a:p>
          <a:p>
            <a:r>
              <a:rPr lang="en-US" dirty="0" smtClean="0"/>
              <a:t>Social </a:t>
            </a:r>
            <a:r>
              <a:rPr lang="en-US" dirty="0"/>
              <a:t>networking</a:t>
            </a:r>
          </a:p>
          <a:p>
            <a:r>
              <a:rPr lang="en-US" dirty="0" smtClean="0"/>
              <a:t>Accelerated </a:t>
            </a:r>
            <a:r>
              <a:rPr lang="en-US" dirty="0"/>
              <a:t>learning</a:t>
            </a:r>
          </a:p>
          <a:p>
            <a:r>
              <a:rPr lang="en-US" dirty="0" smtClean="0"/>
              <a:t>Hands</a:t>
            </a:r>
            <a:r>
              <a:rPr lang="en-US" dirty="0"/>
              <a:t>-on training</a:t>
            </a:r>
          </a:p>
          <a:p>
            <a:r>
              <a:rPr lang="en-US" dirty="0" smtClean="0"/>
              <a:t>Present</a:t>
            </a:r>
            <a:endParaRPr lang="en-US" dirty="0"/>
          </a:p>
          <a:p>
            <a:pPr lvl="1"/>
            <a:r>
              <a:rPr lang="en-US" dirty="0" smtClean="0"/>
              <a:t>Submitted </a:t>
            </a:r>
            <a:r>
              <a:rPr lang="en-US" dirty="0"/>
              <a:t>CFP</a:t>
            </a:r>
          </a:p>
          <a:p>
            <a:pPr lvl="1"/>
            <a:r>
              <a:rPr lang="en-US" dirty="0" smtClean="0"/>
              <a:t>Lightning </a:t>
            </a:r>
            <a:r>
              <a:rPr lang="en-US" dirty="0"/>
              <a:t>talk</a:t>
            </a:r>
          </a:p>
          <a:p>
            <a:r>
              <a:rPr lang="en-US" dirty="0" smtClean="0"/>
              <a:t>Swag</a:t>
            </a:r>
            <a:endParaRPr lang="en-US" dirty="0"/>
          </a:p>
        </p:txBody>
      </p:sp>
    </p:spTree>
    <p:extLst>
      <p:ext uri="{BB962C8B-B14F-4D97-AF65-F5344CB8AC3E}">
        <p14:creationId xmlns:p14="http://schemas.microsoft.com/office/powerpoint/2010/main" val="411795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munity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233812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Conference Value</a:t>
            </a:r>
            <a:endParaRPr lang="en-US" dirty="0"/>
          </a:p>
        </p:txBody>
      </p:sp>
      <p:sp>
        <p:nvSpPr>
          <p:cNvPr id="3" name="Content Placeholder 2"/>
          <p:cNvSpPr>
            <a:spLocks noGrp="1"/>
          </p:cNvSpPr>
          <p:nvPr>
            <p:ph idx="1"/>
          </p:nvPr>
        </p:nvSpPr>
        <p:spPr/>
        <p:txBody>
          <a:bodyPr/>
          <a:lstStyle/>
          <a:p>
            <a:r>
              <a:rPr lang="en-US" dirty="0"/>
              <a:t>How much will in cost (ticket, travel, lodging, food, etc.)?</a:t>
            </a:r>
          </a:p>
          <a:p>
            <a:r>
              <a:rPr lang="en-US" dirty="0" smtClean="0"/>
              <a:t>How </a:t>
            </a:r>
            <a:r>
              <a:rPr lang="en-US" dirty="0"/>
              <a:t>unique is the content?</a:t>
            </a:r>
          </a:p>
          <a:p>
            <a:r>
              <a:rPr lang="en-US" dirty="0" smtClean="0"/>
              <a:t>Will </a:t>
            </a:r>
            <a:r>
              <a:rPr lang="en-US" dirty="0"/>
              <a:t>the sessions be recorded and available later?</a:t>
            </a:r>
          </a:p>
          <a:p>
            <a:r>
              <a:rPr lang="en-US" dirty="0" smtClean="0"/>
              <a:t>Will </a:t>
            </a:r>
            <a:r>
              <a:rPr lang="en-US" dirty="0"/>
              <a:t>you take advantage of the networking opportunities?</a:t>
            </a:r>
          </a:p>
        </p:txBody>
      </p:sp>
    </p:spTree>
    <p:extLst>
      <p:ext uri="{BB962C8B-B14F-4D97-AF65-F5344CB8AC3E}">
        <p14:creationId xmlns:p14="http://schemas.microsoft.com/office/powerpoint/2010/main" val="4964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5.4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1124976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6.1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1465"/>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6.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17.5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1465"/>
            <a:ext cx="9144000" cy="6696535"/>
          </a:xfrm>
          <a:prstGeom prst="rect">
            <a:avLst/>
          </a:prstGeom>
        </p:spPr>
      </p:pic>
    </p:spTree>
    <p:extLst>
      <p:ext uri="{BB962C8B-B14F-4D97-AF65-F5344CB8AC3E}">
        <p14:creationId xmlns:p14="http://schemas.microsoft.com/office/powerpoint/2010/main" val="3976530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Meetup</a:t>
            </a:r>
            <a:r>
              <a:rPr lang="en-US" dirty="0" smtClean="0"/>
              <a:t> Groups</a:t>
            </a:r>
            <a:endParaRPr lang="en-US" dirty="0"/>
          </a:p>
        </p:txBody>
      </p:sp>
      <p:sp>
        <p:nvSpPr>
          <p:cNvPr id="3" name="Text Placeholder 2"/>
          <p:cNvSpPr>
            <a:spLocks noGrp="1"/>
          </p:cNvSpPr>
          <p:nvPr>
            <p:ph type="body" idx="1"/>
          </p:nvPr>
        </p:nvSpPr>
        <p:spPr/>
        <p:txBody>
          <a:bodyPr/>
          <a:lstStyle/>
          <a:p>
            <a:pPr algn="r"/>
            <a:r>
              <a:rPr lang="en-US" dirty="0"/>
              <a:t>“neighbors getting together to learn something, do something, share something…</a:t>
            </a:r>
            <a:r>
              <a:rPr lang="en-US" dirty="0" smtClean="0"/>
              <a:t>” – </a:t>
            </a:r>
            <a:r>
              <a:rPr lang="en-US" dirty="0" err="1" smtClean="0"/>
              <a:t>Meetup.com</a:t>
            </a:r>
            <a:endParaRPr lang="en-US" dirty="0"/>
          </a:p>
        </p:txBody>
      </p:sp>
    </p:spTree>
    <p:extLst>
      <p:ext uri="{BB962C8B-B14F-4D97-AF65-F5344CB8AC3E}">
        <p14:creationId xmlns:p14="http://schemas.microsoft.com/office/powerpoint/2010/main" val="127468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ghres_142586552.jpe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25870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Join </a:t>
            </a:r>
            <a:r>
              <a:rPr lang="en-US" dirty="0" err="1" smtClean="0"/>
              <a:t>Meetup</a:t>
            </a:r>
            <a:r>
              <a:rPr lang="en-US" dirty="0" smtClean="0"/>
              <a:t> Groups</a:t>
            </a:r>
            <a:endParaRPr lang="en-US" dirty="0"/>
          </a:p>
        </p:txBody>
      </p:sp>
      <p:sp>
        <p:nvSpPr>
          <p:cNvPr id="3" name="Content Placeholder 2"/>
          <p:cNvSpPr>
            <a:spLocks noGrp="1"/>
          </p:cNvSpPr>
          <p:nvPr>
            <p:ph idx="1"/>
          </p:nvPr>
        </p:nvSpPr>
        <p:spPr/>
        <p:txBody>
          <a:bodyPr/>
          <a:lstStyle/>
          <a:p>
            <a:r>
              <a:rPr lang="en-US" dirty="0"/>
              <a:t>Professional networking</a:t>
            </a:r>
          </a:p>
          <a:p>
            <a:r>
              <a:rPr lang="en-US" dirty="0" smtClean="0"/>
              <a:t>Social </a:t>
            </a:r>
            <a:r>
              <a:rPr lang="en-US" dirty="0"/>
              <a:t>networking</a:t>
            </a:r>
          </a:p>
          <a:p>
            <a:r>
              <a:rPr lang="en-US" dirty="0" smtClean="0"/>
              <a:t>Learn </a:t>
            </a:r>
            <a:r>
              <a:rPr lang="en-US" dirty="0"/>
              <a:t>cool new stuff</a:t>
            </a:r>
          </a:p>
          <a:p>
            <a:r>
              <a:rPr lang="en-US" dirty="0" smtClean="0"/>
              <a:t>Gain </a:t>
            </a:r>
            <a:r>
              <a:rPr lang="en-US" dirty="0"/>
              <a:t>more experience</a:t>
            </a:r>
          </a:p>
          <a:p>
            <a:r>
              <a:rPr lang="en-US" dirty="0" smtClean="0"/>
              <a:t>Work </a:t>
            </a:r>
            <a:r>
              <a:rPr lang="en-US" dirty="0"/>
              <a:t>with talented, experienced developers</a:t>
            </a:r>
          </a:p>
        </p:txBody>
      </p:sp>
    </p:spTree>
    <p:extLst>
      <p:ext uri="{BB962C8B-B14F-4D97-AF65-F5344CB8AC3E}">
        <p14:creationId xmlns:p14="http://schemas.microsoft.com/office/powerpoint/2010/main" val="2649369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5.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2581723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6.2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409023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b="1" dirty="0"/>
              <a:t>community</a:t>
            </a:r>
            <a:r>
              <a:rPr lang="en-US" dirty="0"/>
              <a:t> is a social unit of any size that shares common values."</a:t>
            </a:r>
          </a:p>
        </p:txBody>
      </p:sp>
      <p:sp>
        <p:nvSpPr>
          <p:cNvPr id="3" name="Text Placeholder 2"/>
          <p:cNvSpPr>
            <a:spLocks noGrp="1"/>
          </p:cNvSpPr>
          <p:nvPr>
            <p:ph type="body" idx="1"/>
          </p:nvPr>
        </p:nvSpPr>
        <p:spPr/>
        <p:txBody>
          <a:bodyPr/>
          <a:lstStyle/>
          <a:p>
            <a:pPr algn="r"/>
            <a:r>
              <a:rPr lang="en-US" dirty="0"/>
              <a:t>Wikipedia</a:t>
            </a:r>
          </a:p>
        </p:txBody>
      </p:sp>
    </p:spTree>
    <p:extLst>
      <p:ext uri="{BB962C8B-B14F-4D97-AF65-F5344CB8AC3E}">
        <p14:creationId xmlns:p14="http://schemas.microsoft.com/office/powerpoint/2010/main" val="20962554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7.0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9889"/>
            <a:ext cx="9144000" cy="6622676"/>
          </a:xfrm>
          <a:prstGeom prst="rect">
            <a:avLst/>
          </a:prstGeom>
        </p:spPr>
      </p:pic>
    </p:spTree>
    <p:extLst>
      <p:ext uri="{BB962C8B-B14F-4D97-AF65-F5344CB8AC3E}">
        <p14:creationId xmlns:p14="http://schemas.microsoft.com/office/powerpoint/2010/main" val="4090236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5.1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122258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27.3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96683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Hackerspaces</a:t>
            </a:r>
            <a:endParaRPr lang="en-US" dirty="0"/>
          </a:p>
        </p:txBody>
      </p:sp>
      <p:sp>
        <p:nvSpPr>
          <p:cNvPr id="3" name="Text Placeholder 2"/>
          <p:cNvSpPr>
            <a:spLocks noGrp="1"/>
          </p:cNvSpPr>
          <p:nvPr>
            <p:ph type="body" idx="1"/>
          </p:nvPr>
        </p:nvSpPr>
        <p:spPr/>
        <p:txBody>
          <a:bodyPr/>
          <a:lstStyle/>
          <a:p>
            <a:pPr algn="r"/>
            <a:r>
              <a:rPr lang="en-US" dirty="0"/>
              <a:t>"If you build it, he will </a:t>
            </a:r>
            <a:r>
              <a:rPr lang="en-US" dirty="0" smtClean="0"/>
              <a:t>come” – Field of Dreams</a:t>
            </a:r>
            <a:endParaRPr lang="en-US" dirty="0"/>
          </a:p>
        </p:txBody>
      </p:sp>
    </p:spTree>
    <p:extLst>
      <p:ext uri="{BB962C8B-B14F-4D97-AF65-F5344CB8AC3E}">
        <p14:creationId xmlns:p14="http://schemas.microsoft.com/office/powerpoint/2010/main" val="2406145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240273086_3cca6c1d0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867" y="0"/>
            <a:ext cx="10328313" cy="6858000"/>
          </a:xfrm>
          <a:prstGeom prst="rect">
            <a:avLst/>
          </a:prstGeom>
        </p:spPr>
      </p:pic>
    </p:spTree>
    <p:extLst>
      <p:ext uri="{BB962C8B-B14F-4D97-AF65-F5344CB8AC3E}">
        <p14:creationId xmlns:p14="http://schemas.microsoft.com/office/powerpoint/2010/main" val="29805400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Place of My Own</a:t>
            </a:r>
          </a:p>
        </p:txBody>
      </p:sp>
      <p:sp>
        <p:nvSpPr>
          <p:cNvPr id="3" name="Content Placeholder 2"/>
          <p:cNvSpPr>
            <a:spLocks noGrp="1"/>
          </p:cNvSpPr>
          <p:nvPr>
            <p:ph idx="1"/>
          </p:nvPr>
        </p:nvSpPr>
        <p:spPr/>
        <p:txBody>
          <a:bodyPr/>
          <a:lstStyle/>
          <a:p>
            <a:r>
              <a:rPr lang="en-US" b="1" dirty="0" err="1"/>
              <a:t>Hackerspace</a:t>
            </a:r>
            <a:r>
              <a:rPr lang="en-US" b="1" dirty="0"/>
              <a:t>:</a:t>
            </a:r>
            <a:r>
              <a:rPr lang="en-US" dirty="0"/>
              <a:t> "A </a:t>
            </a:r>
            <a:r>
              <a:rPr lang="en-US" dirty="0" err="1"/>
              <a:t>hackerspace</a:t>
            </a:r>
            <a:r>
              <a:rPr lang="en-US" dirty="0"/>
              <a:t> (also referred to as a </a:t>
            </a:r>
            <a:r>
              <a:rPr lang="en-US" dirty="0" err="1"/>
              <a:t>hacklab</a:t>
            </a:r>
            <a:r>
              <a:rPr lang="en-US" dirty="0"/>
              <a:t>, </a:t>
            </a:r>
            <a:r>
              <a:rPr lang="en-US" dirty="0" err="1"/>
              <a:t>makerspace</a:t>
            </a:r>
            <a:r>
              <a:rPr lang="en-US" dirty="0"/>
              <a:t> or </a:t>
            </a:r>
            <a:r>
              <a:rPr lang="en-US" dirty="0" err="1"/>
              <a:t>hackspace</a:t>
            </a:r>
            <a:r>
              <a:rPr lang="en-US" dirty="0"/>
              <a:t>) is a community-operated workspace where people with common interests, often in computers, machining, technology, science, digital art or electronic art, can meet, socialize and collaborate</a:t>
            </a:r>
            <a:r>
              <a:rPr lang="en-US" dirty="0" smtClean="0"/>
              <a:t>.”</a:t>
            </a:r>
            <a:endParaRPr lang="en-US" dirty="0"/>
          </a:p>
          <a:p>
            <a:r>
              <a:rPr lang="en-US" b="1" dirty="0" err="1" smtClean="0"/>
              <a:t>Coworking</a:t>
            </a:r>
            <a:r>
              <a:rPr lang="en-US" b="1" dirty="0"/>
              <a:t>:</a:t>
            </a:r>
            <a:r>
              <a:rPr lang="en-US" dirty="0"/>
              <a:t> "</a:t>
            </a:r>
            <a:r>
              <a:rPr lang="en-US" dirty="0" err="1"/>
              <a:t>Coworking</a:t>
            </a:r>
            <a:r>
              <a:rPr lang="en-US" dirty="0"/>
              <a:t> is a style of work that involves a shared working environment, often an office, and independent activity</a:t>
            </a:r>
            <a:r>
              <a:rPr lang="en-US" dirty="0" smtClean="0"/>
              <a:t>.”</a:t>
            </a:r>
          </a:p>
          <a:p>
            <a:pPr marL="0" indent="0" algn="r">
              <a:buNone/>
            </a:pPr>
            <a:r>
              <a:rPr lang="en-US" dirty="0" smtClean="0"/>
              <a:t>-- Wikipedia</a:t>
            </a:r>
            <a:endParaRPr lang="en-US" dirty="0"/>
          </a:p>
        </p:txBody>
      </p:sp>
    </p:spTree>
    <p:extLst>
      <p:ext uri="{BB962C8B-B14F-4D97-AF65-F5344CB8AC3E}">
        <p14:creationId xmlns:p14="http://schemas.microsoft.com/office/powerpoint/2010/main" val="19773614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3.3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963090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4.1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957346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4.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957346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Hackathon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57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Humans are social…</a:t>
            </a:r>
            <a:endParaRPr lang="en-US" dirty="0"/>
          </a:p>
        </p:txBody>
      </p:sp>
      <p:sp>
        <p:nvSpPr>
          <p:cNvPr id="3" name="Subtitle 2"/>
          <p:cNvSpPr>
            <a:spLocks noGrp="1"/>
          </p:cNvSpPr>
          <p:nvPr>
            <p:ph type="subTitle" idx="1"/>
          </p:nvPr>
        </p:nvSpPr>
        <p:spPr/>
        <p:txBody>
          <a:bodyPr/>
          <a:lstStyle/>
          <a:p>
            <a:endParaRPr lang="en-US"/>
          </a:p>
        </p:txBody>
      </p:sp>
      <p:pic>
        <p:nvPicPr>
          <p:cNvPr id="6" name="Picture Placeholder 5" descr="13029_1396379721_943489.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0019478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of-Hackathon.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9195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Hackathon</a:t>
            </a:r>
            <a:r>
              <a:rPr lang="en-US" dirty="0" smtClean="0"/>
              <a:t>?</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800" i="1" dirty="0"/>
              <a:t>A </a:t>
            </a:r>
            <a:r>
              <a:rPr lang="en-US" sz="2800" i="1" dirty="0" err="1"/>
              <a:t>hackathon</a:t>
            </a:r>
            <a:r>
              <a:rPr lang="en-US" sz="2800" i="1" dirty="0"/>
              <a:t> (also known as a hack day, </a:t>
            </a:r>
            <a:r>
              <a:rPr lang="en-US" sz="2800" i="1" dirty="0" err="1"/>
              <a:t>hackfest</a:t>
            </a:r>
            <a:r>
              <a:rPr lang="en-US" sz="2800" i="1" dirty="0"/>
              <a:t> or </a:t>
            </a:r>
            <a:r>
              <a:rPr lang="en-US" sz="2800" i="1" dirty="0" err="1"/>
              <a:t>codefest</a:t>
            </a:r>
            <a:r>
              <a:rPr lang="en-US" sz="2800" i="1" dirty="0"/>
              <a:t>) is an event in which computer programmers and others involved in software development and hardware development, including graphic designers, interface designers and project managers, collaborate intensively on software projects</a:t>
            </a:r>
            <a:r>
              <a:rPr lang="en-US" sz="2800" i="1" dirty="0" smtClean="0"/>
              <a:t>.”</a:t>
            </a:r>
          </a:p>
          <a:p>
            <a:pPr marL="0" indent="0" algn="r">
              <a:buNone/>
            </a:pPr>
            <a:r>
              <a:rPr lang="en-US" dirty="0" smtClean="0"/>
              <a:t>-- Wikipedia</a:t>
            </a:r>
            <a:endParaRPr lang="en-US" dirty="0"/>
          </a:p>
        </p:txBody>
      </p:sp>
    </p:spTree>
    <p:extLst>
      <p:ext uri="{BB962C8B-B14F-4D97-AF65-F5344CB8AC3E}">
        <p14:creationId xmlns:p14="http://schemas.microsoft.com/office/powerpoint/2010/main" val="3373819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Hackathon</a:t>
            </a:r>
            <a:r>
              <a:rPr lang="en-US" dirty="0"/>
              <a:t>?</a:t>
            </a:r>
          </a:p>
        </p:txBody>
      </p:sp>
      <p:sp>
        <p:nvSpPr>
          <p:cNvPr id="3" name="Content Placeholder 2"/>
          <p:cNvSpPr>
            <a:spLocks noGrp="1"/>
          </p:cNvSpPr>
          <p:nvPr>
            <p:ph idx="1"/>
          </p:nvPr>
        </p:nvSpPr>
        <p:spPr/>
        <p:txBody>
          <a:bodyPr/>
          <a:lstStyle/>
          <a:p>
            <a:r>
              <a:rPr lang="en-US" dirty="0"/>
              <a:t>Single or multi-day intensive programming event</a:t>
            </a:r>
          </a:p>
          <a:p>
            <a:r>
              <a:rPr lang="en-US" dirty="0" smtClean="0"/>
              <a:t>One </a:t>
            </a:r>
            <a:r>
              <a:rPr lang="en-US" dirty="0"/>
              <a:t>or more teams working in coordination</a:t>
            </a:r>
          </a:p>
          <a:p>
            <a:r>
              <a:rPr lang="en-US" dirty="0" smtClean="0"/>
              <a:t>Focus </a:t>
            </a:r>
            <a:r>
              <a:rPr lang="en-US" dirty="0"/>
              <a:t>of the event is pre-defined</a:t>
            </a:r>
          </a:p>
          <a:p>
            <a:r>
              <a:rPr lang="en-US" dirty="0" smtClean="0"/>
              <a:t>Teams </a:t>
            </a:r>
            <a:r>
              <a:rPr lang="en-US" dirty="0"/>
              <a:t>for around event focus and race to build functional prototype</a:t>
            </a:r>
          </a:p>
          <a:p>
            <a:r>
              <a:rPr lang="en-US" dirty="0" smtClean="0"/>
              <a:t>One </a:t>
            </a:r>
            <a:r>
              <a:rPr lang="en-US" dirty="0"/>
              <a:t>or more teams is often declared the "winner" of the event</a:t>
            </a:r>
          </a:p>
        </p:txBody>
      </p:sp>
    </p:spTree>
    <p:extLst>
      <p:ext uri="{BB962C8B-B14F-4D97-AF65-F5344CB8AC3E}">
        <p14:creationId xmlns:p14="http://schemas.microsoft.com/office/powerpoint/2010/main" val="3798233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Cool About </a:t>
            </a:r>
            <a:r>
              <a:rPr lang="en-US" dirty="0" err="1" smtClean="0"/>
              <a:t>Hackathons</a:t>
            </a:r>
            <a:endParaRPr lang="en-US" dirty="0"/>
          </a:p>
        </p:txBody>
      </p:sp>
      <p:sp>
        <p:nvSpPr>
          <p:cNvPr id="3" name="Content Placeholder 2"/>
          <p:cNvSpPr>
            <a:spLocks noGrp="1"/>
          </p:cNvSpPr>
          <p:nvPr>
            <p:ph idx="1"/>
          </p:nvPr>
        </p:nvSpPr>
        <p:spPr/>
        <p:txBody>
          <a:bodyPr/>
          <a:lstStyle/>
          <a:p>
            <a:r>
              <a:rPr lang="en-US" dirty="0"/>
              <a:t>Professional and social networking</a:t>
            </a:r>
          </a:p>
          <a:p>
            <a:r>
              <a:rPr lang="en-US" dirty="0" smtClean="0"/>
              <a:t>Intensive </a:t>
            </a:r>
            <a:r>
              <a:rPr lang="en-US" dirty="0"/>
              <a:t>learning experience</a:t>
            </a:r>
          </a:p>
          <a:p>
            <a:r>
              <a:rPr lang="en-US" dirty="0" smtClean="0"/>
              <a:t>Generally </a:t>
            </a:r>
            <a:r>
              <a:rPr lang="en-US" dirty="0"/>
              <a:t>involve really cool problems</a:t>
            </a:r>
          </a:p>
          <a:p>
            <a:r>
              <a:rPr lang="en-US" dirty="0" smtClean="0"/>
              <a:t>Often </a:t>
            </a:r>
            <a:r>
              <a:rPr lang="en-US" dirty="0"/>
              <a:t>result in giving back to open source or civic </a:t>
            </a:r>
            <a:r>
              <a:rPr lang="en-US" dirty="0" smtClean="0"/>
              <a:t>good</a:t>
            </a:r>
          </a:p>
          <a:p>
            <a:r>
              <a:rPr lang="en-US" dirty="0" smtClean="0"/>
              <a:t>Sometimes even start a new busines</a:t>
            </a:r>
            <a:r>
              <a:rPr lang="en-US" dirty="0"/>
              <a:t>s</a:t>
            </a:r>
            <a:endParaRPr lang="en-US" dirty="0" smtClean="0"/>
          </a:p>
          <a:p>
            <a:endParaRPr lang="en-US" dirty="0"/>
          </a:p>
        </p:txBody>
      </p:sp>
    </p:spTree>
    <p:extLst>
      <p:ext uri="{BB962C8B-B14F-4D97-AF65-F5344CB8AC3E}">
        <p14:creationId xmlns:p14="http://schemas.microsoft.com/office/powerpoint/2010/main" val="1385641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39.4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4121"/>
            <a:ext cx="9144000" cy="6622676"/>
          </a:xfrm>
          <a:prstGeom prst="rect">
            <a:avLst/>
          </a:prstGeom>
        </p:spPr>
      </p:pic>
    </p:spTree>
    <p:extLst>
      <p:ext uri="{BB962C8B-B14F-4D97-AF65-F5344CB8AC3E}">
        <p14:creationId xmlns:p14="http://schemas.microsoft.com/office/powerpoint/2010/main" val="405794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28 at 1.40.4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1331"/>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1.1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1.5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2.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1.43.5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302247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Humans are tribal…</a:t>
            </a:r>
            <a:endParaRPr lang="en-US" dirty="0"/>
          </a:p>
        </p:txBody>
      </p:sp>
      <p:sp>
        <p:nvSpPr>
          <p:cNvPr id="3" name="Subtitle 2"/>
          <p:cNvSpPr>
            <a:spLocks noGrp="1"/>
          </p:cNvSpPr>
          <p:nvPr>
            <p:ph type="subTitle" idx="1"/>
          </p:nvPr>
        </p:nvSpPr>
        <p:spPr/>
        <p:txBody>
          <a:bodyPr/>
          <a:lstStyle/>
          <a:p>
            <a:endParaRPr lang="en-US"/>
          </a:p>
        </p:txBody>
      </p:sp>
      <p:pic>
        <p:nvPicPr>
          <p:cNvPr id="5" name="Picture Placeholder 4" descr="Angry-Cleveland-Browns-Fan..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706579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Hacking</a:t>
            </a:r>
            <a:endParaRPr lang="en-US" dirty="0"/>
          </a:p>
        </p:txBody>
      </p:sp>
      <p:sp>
        <p:nvSpPr>
          <p:cNvPr id="3" name="Text Placeholder 2"/>
          <p:cNvSpPr>
            <a:spLocks noGrp="1"/>
          </p:cNvSpPr>
          <p:nvPr>
            <p:ph type="body" idx="1"/>
          </p:nvPr>
        </p:nvSpPr>
        <p:spPr/>
        <p:txBody>
          <a:bodyPr/>
          <a:lstStyle/>
          <a:p>
            <a:pPr algn="r"/>
            <a:r>
              <a:rPr lang="en-US" dirty="0" smtClean="0"/>
              <a:t>“We </a:t>
            </a:r>
            <a:r>
              <a:rPr lang="en-US" dirty="0"/>
              <a:t>have to make bureaucracy </a:t>
            </a:r>
            <a:r>
              <a:rPr lang="en-US" dirty="0" smtClean="0"/>
              <a:t>sexy.” -- Jennifer </a:t>
            </a:r>
            <a:r>
              <a:rPr lang="en-US" dirty="0" err="1"/>
              <a:t>Pahlka</a:t>
            </a:r>
            <a:endParaRPr lang="en-US" dirty="0"/>
          </a:p>
        </p:txBody>
      </p:sp>
    </p:spTree>
    <p:extLst>
      <p:ext uri="{BB962C8B-B14F-4D97-AF65-F5344CB8AC3E}">
        <p14:creationId xmlns:p14="http://schemas.microsoft.com/office/powerpoint/2010/main" val="3740206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Form of </a:t>
            </a:r>
            <a:r>
              <a:rPr lang="en-US" dirty="0" smtClean="0"/>
              <a:t>Governance</a:t>
            </a:r>
            <a:endParaRPr lang="en-US" dirty="0"/>
          </a:p>
        </p:txBody>
      </p:sp>
      <p:pic>
        <p:nvPicPr>
          <p:cNvPr id="5" name="Content Placeholder 4" descr="tumblr_inline_n2fnajXTic1r57ifn.jpg"/>
          <p:cNvPicPr>
            <a:picLocks noGrp="1" noChangeAspect="1"/>
          </p:cNvPicPr>
          <p:nvPr>
            <p:ph sz="half" idx="1"/>
          </p:nvPr>
        </p:nvPicPr>
        <p:blipFill>
          <a:blip r:embed="rId2" cstate="screen">
            <a:extLst>
              <a:ext uri="{28A0092B-C50C-407E-A947-70E740481C1C}">
                <a14:useLocalDpi xmlns:a14="http://schemas.microsoft.com/office/drawing/2010/main"/>
              </a:ext>
            </a:extLst>
          </a:blip>
          <a:srcRect l="-22639" r="-22639"/>
          <a:stretch>
            <a:fillRect/>
          </a:stretch>
        </p:blipFill>
        <p:spPr>
          <a:xfrm>
            <a:off x="1117600" y="2595563"/>
            <a:ext cx="3565525" cy="3681412"/>
          </a:xfrm>
        </p:spPr>
      </p:pic>
      <p:pic>
        <p:nvPicPr>
          <p:cNvPr id="6" name="Content Placeholder 5" descr="the-responsive-city.jpg"/>
          <p:cNvPicPr>
            <a:picLocks noGrp="1" noChangeAspect="1"/>
          </p:cNvPicPr>
          <p:nvPr>
            <p:ph sz="half" idx="2"/>
          </p:nvPr>
        </p:nvPicPr>
        <p:blipFill>
          <a:blip r:embed="rId3" cstate="screen">
            <a:extLst>
              <a:ext uri="{28A0092B-C50C-407E-A947-70E740481C1C}">
                <a14:useLocalDpi xmlns:a14="http://schemas.microsoft.com/office/drawing/2010/main"/>
              </a:ext>
            </a:extLst>
          </a:blip>
          <a:srcRect l="-23136" r="-23136"/>
          <a:stretch>
            <a:fillRect/>
          </a:stretch>
        </p:blipFill>
        <p:spPr/>
      </p:pic>
    </p:spTree>
    <p:extLst>
      <p:ext uri="{BB962C8B-B14F-4D97-AF65-F5344CB8AC3E}">
        <p14:creationId xmlns:p14="http://schemas.microsoft.com/office/powerpoint/2010/main" val="2492979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Civic Hacking</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2800" i="1" dirty="0" smtClean="0"/>
              <a:t>“A </a:t>
            </a:r>
            <a:r>
              <a:rPr lang="en-US" sz="2800" i="1" dirty="0"/>
              <a:t>civic hacker is an open source software developer who uses his or her skills to make their community and country a better place. ... A civic hacker will just do something, not asking for permission, ignoring government bureaucracy, in order to build tools and technologies with a civic-minded bent</a:t>
            </a:r>
            <a:r>
              <a:rPr lang="en-US" sz="2800" i="1" dirty="0" smtClean="0"/>
              <a:t>.”</a:t>
            </a:r>
          </a:p>
          <a:p>
            <a:pPr marL="0" indent="0" algn="r">
              <a:buNone/>
            </a:pPr>
            <a:r>
              <a:rPr lang="en-US" dirty="0" smtClean="0"/>
              <a:t>-</a:t>
            </a:r>
            <a:r>
              <a:rPr lang="en-US" dirty="0"/>
              <a:t>- Luigi </a:t>
            </a:r>
            <a:r>
              <a:rPr lang="en-US" dirty="0" smtClean="0"/>
              <a:t>Montanez</a:t>
            </a:r>
          </a:p>
          <a:p>
            <a:pPr marL="0" indent="0">
              <a:buNone/>
            </a:pPr>
            <a:endParaRPr lang="en-US" dirty="0"/>
          </a:p>
        </p:txBody>
      </p:sp>
    </p:spTree>
    <p:extLst>
      <p:ext uri="{BB962C8B-B14F-4D97-AF65-F5344CB8AC3E}">
        <p14:creationId xmlns:p14="http://schemas.microsoft.com/office/powerpoint/2010/main" val="10581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a:t>
            </a:r>
            <a:endParaRPr lang="en-US" dirty="0"/>
          </a:p>
        </p:txBody>
      </p:sp>
      <p:sp>
        <p:nvSpPr>
          <p:cNvPr id="3" name="Content Placeholder 2"/>
          <p:cNvSpPr>
            <a:spLocks noGrp="1"/>
          </p:cNvSpPr>
          <p:nvPr>
            <p:ph idx="1"/>
          </p:nvPr>
        </p:nvSpPr>
        <p:spPr/>
        <p:txBody>
          <a:bodyPr>
            <a:normAutofit/>
          </a:bodyPr>
          <a:lstStyle/>
          <a:p>
            <a:pPr marL="0" indent="0">
              <a:buNone/>
            </a:pPr>
            <a:r>
              <a:rPr lang="en-US" sz="2800" i="1" dirty="0"/>
              <a:t>“Open data is the idea that certain data should be freely available to everyone to use and republish as they wish, without restrictions from copyright, patents or other mechanisms of </a:t>
            </a:r>
            <a:r>
              <a:rPr lang="en-US" sz="2800" i="1" dirty="0" smtClean="0"/>
              <a:t>control.”</a:t>
            </a:r>
          </a:p>
          <a:p>
            <a:pPr marL="0" indent="0" algn="r">
              <a:buNone/>
            </a:pPr>
            <a:r>
              <a:rPr lang="en-US" dirty="0" smtClean="0"/>
              <a:t>-</a:t>
            </a:r>
            <a:r>
              <a:rPr lang="en-US" dirty="0"/>
              <a:t>- Wikipedia</a:t>
            </a:r>
            <a:endParaRPr lang="en-US" dirty="0" smtClean="0"/>
          </a:p>
          <a:p>
            <a:pPr marL="0" indent="0">
              <a:buNone/>
            </a:pPr>
            <a:endParaRPr lang="en-US" dirty="0"/>
          </a:p>
        </p:txBody>
      </p:sp>
    </p:spTree>
    <p:extLst>
      <p:ext uri="{BB962C8B-B14F-4D97-AF65-F5344CB8AC3E}">
        <p14:creationId xmlns:p14="http://schemas.microsoft.com/office/powerpoint/2010/main" val="375487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Civic Hacking</a:t>
            </a:r>
            <a:endParaRPr lang="en-US" dirty="0"/>
          </a:p>
        </p:txBody>
      </p:sp>
      <p:sp>
        <p:nvSpPr>
          <p:cNvPr id="3" name="Content Placeholder 2"/>
          <p:cNvSpPr>
            <a:spLocks noGrp="1"/>
          </p:cNvSpPr>
          <p:nvPr>
            <p:ph idx="1"/>
          </p:nvPr>
        </p:nvSpPr>
        <p:spPr/>
        <p:txBody>
          <a:bodyPr/>
          <a:lstStyle/>
          <a:p>
            <a:r>
              <a:rPr lang="en-US" dirty="0"/>
              <a:t>Professional and social networking</a:t>
            </a:r>
          </a:p>
          <a:p>
            <a:r>
              <a:rPr lang="en-US" dirty="0" smtClean="0"/>
              <a:t>Work </a:t>
            </a:r>
            <a:r>
              <a:rPr lang="en-US" dirty="0"/>
              <a:t>on cool problems</a:t>
            </a:r>
          </a:p>
          <a:p>
            <a:r>
              <a:rPr lang="en-US" dirty="0" smtClean="0"/>
              <a:t>Learn </a:t>
            </a:r>
            <a:r>
              <a:rPr lang="en-US" dirty="0"/>
              <a:t>new things</a:t>
            </a:r>
          </a:p>
          <a:p>
            <a:r>
              <a:rPr lang="en-US" dirty="0" smtClean="0"/>
              <a:t>Give back--make </a:t>
            </a:r>
            <a:r>
              <a:rPr lang="en-US" dirty="0"/>
              <a:t>the world a better </a:t>
            </a:r>
            <a:r>
              <a:rPr lang="en-US" dirty="0" smtClean="0"/>
              <a:t>place</a:t>
            </a:r>
          </a:p>
          <a:p>
            <a:endParaRPr lang="en-US" dirty="0"/>
          </a:p>
        </p:txBody>
      </p:sp>
    </p:spTree>
    <p:extLst>
      <p:ext uri="{BB962C8B-B14F-4D97-AF65-F5344CB8AC3E}">
        <p14:creationId xmlns:p14="http://schemas.microsoft.com/office/powerpoint/2010/main" val="1496945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4.0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889062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5.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1331"/>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6.1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6.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7.1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Together we are strong…</a:t>
            </a:r>
            <a:endParaRPr lang="en-US" dirty="0"/>
          </a:p>
        </p:txBody>
      </p:sp>
      <p:sp>
        <p:nvSpPr>
          <p:cNvPr id="3" name="Subtitle 2"/>
          <p:cNvSpPr>
            <a:spLocks noGrp="1"/>
          </p:cNvSpPr>
          <p:nvPr>
            <p:ph type="subTitle" idx="1"/>
          </p:nvPr>
        </p:nvSpPr>
        <p:spPr/>
        <p:txBody>
          <a:bodyPr/>
          <a:lstStyle/>
          <a:p>
            <a:endParaRPr lang="en-US"/>
          </a:p>
        </p:txBody>
      </p:sp>
      <p:pic>
        <p:nvPicPr>
          <p:cNvPr id="5" name="Picture Placeholder 4" descr="53ec0bcfe2d9c.preview-620.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640877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7.4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8 at 2.08.1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5324"/>
            <a:ext cx="9144000" cy="6622676"/>
          </a:xfrm>
          <a:prstGeom prst="rect">
            <a:avLst/>
          </a:prstGeom>
        </p:spPr>
      </p:pic>
    </p:spTree>
    <p:extLst>
      <p:ext uri="{BB962C8B-B14F-4D97-AF65-F5344CB8AC3E}">
        <p14:creationId xmlns:p14="http://schemas.microsoft.com/office/powerpoint/2010/main" val="1485304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t>
            </a:r>
            <a:r>
              <a:rPr lang="en-US" dirty="0"/>
              <a:t>, good night unto you all</a:t>
            </a:r>
            <a:r>
              <a:rPr lang="en-US" dirty="0" smtClean="0"/>
              <a:t>.”</a:t>
            </a:r>
            <a:endParaRPr lang="en-US" dirty="0"/>
          </a:p>
        </p:txBody>
      </p:sp>
      <p:sp>
        <p:nvSpPr>
          <p:cNvPr id="3" name="Text Placeholder 2"/>
          <p:cNvSpPr>
            <a:spLocks noGrp="1"/>
          </p:cNvSpPr>
          <p:nvPr>
            <p:ph type="body" idx="1"/>
          </p:nvPr>
        </p:nvSpPr>
        <p:spPr/>
        <p:txBody>
          <a:bodyPr/>
          <a:lstStyle/>
          <a:p>
            <a:pPr algn="r"/>
            <a:r>
              <a:rPr lang="en-US" dirty="0"/>
              <a:t>Puck -- A Midsummer-Night’s Dream</a:t>
            </a:r>
          </a:p>
        </p:txBody>
      </p:sp>
    </p:spTree>
    <p:extLst>
      <p:ext uri="{BB962C8B-B14F-4D97-AF65-F5344CB8AC3E}">
        <p14:creationId xmlns:p14="http://schemas.microsoft.com/office/powerpoint/2010/main" val="169241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 involved8761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927564"/>
            <a:ext cx="9144000" cy="4667534"/>
          </a:xfrm>
          <a:prstGeom prst="rect">
            <a:avLst/>
          </a:prstGeom>
        </p:spPr>
      </p:pic>
    </p:spTree>
    <p:extLst>
      <p:ext uri="{BB962C8B-B14F-4D97-AF65-F5344CB8AC3E}">
        <p14:creationId xmlns:p14="http://schemas.microsoft.com/office/powerpoint/2010/main" val="1955595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Jerry D’Antonio</a:t>
            </a:r>
            <a:endParaRPr lang="en-US" dirty="0"/>
          </a:p>
        </p:txBody>
      </p:sp>
      <p:sp>
        <p:nvSpPr>
          <p:cNvPr id="3" name="Subtitle 2"/>
          <p:cNvSpPr>
            <a:spLocks noGrp="1"/>
          </p:cNvSpPr>
          <p:nvPr>
            <p:ph type="subTitle" idx="1"/>
          </p:nvPr>
        </p:nvSpPr>
        <p:spPr/>
        <p:txBody>
          <a:bodyPr/>
          <a:lstStyle/>
          <a:p>
            <a:pPr algn="r"/>
            <a:r>
              <a:rPr lang="en-US" dirty="0" smtClean="0"/>
              <a:t>@jerrydantonio</a:t>
            </a:r>
            <a:endParaRPr lang="en-US" dirty="0"/>
          </a:p>
          <a:p>
            <a:pPr algn="r"/>
            <a:r>
              <a:rPr lang="en-US" dirty="0" smtClean="0"/>
              <a:t>jerry.dantonio@gmail.com</a:t>
            </a:r>
          </a:p>
          <a:p>
            <a:pPr algn="r"/>
            <a:r>
              <a:rPr lang="en-US" dirty="0" smtClean="0"/>
              <a:t>http</a:t>
            </a:r>
            <a:r>
              <a:rPr lang="en-US" dirty="0"/>
              <a:t>://</a:t>
            </a:r>
            <a:r>
              <a:rPr lang="en-US" dirty="0" smtClean="0"/>
              <a:t>www.jerrydantonio.com</a:t>
            </a:r>
            <a:endParaRPr lang="en-US" dirty="0"/>
          </a:p>
          <a:p>
            <a:pPr algn="r"/>
            <a:r>
              <a:rPr lang="en-US" dirty="0"/>
              <a:t>https://</a:t>
            </a:r>
            <a:r>
              <a:rPr lang="en-US" dirty="0" err="1"/>
              <a:t>github.com</a:t>
            </a:r>
            <a:r>
              <a:rPr lang="en-US" dirty="0" smtClean="0"/>
              <a:t>/</a:t>
            </a:r>
            <a:r>
              <a:rPr lang="en-US" dirty="0" err="1" smtClean="0"/>
              <a:t>jdantonio</a:t>
            </a:r>
            <a:endParaRPr lang="en-US" dirty="0" smtClean="0"/>
          </a:p>
          <a:p>
            <a:pPr algn="r"/>
            <a:r>
              <a:rPr lang="en-US" dirty="0"/>
              <a:t>http://www.meetup.com/</a:t>
            </a:r>
            <a:r>
              <a:rPr lang="en-US" dirty="0" err="1" smtClean="0"/>
              <a:t>AkronCodeClub</a:t>
            </a:r>
            <a:endParaRPr lang="en-US" dirty="0" smtClean="0"/>
          </a:p>
          <a:p>
            <a:pPr algn="r"/>
            <a:endParaRPr lang="en-US" dirty="0" smtClean="0"/>
          </a:p>
        </p:txBody>
      </p:sp>
    </p:spTree>
    <p:extLst>
      <p:ext uri="{BB962C8B-B14F-4D97-AF65-F5344CB8AC3E}">
        <p14:creationId xmlns:p14="http://schemas.microsoft.com/office/powerpoint/2010/main" val="3555240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Tribe Called Programmer</a:t>
            </a:r>
            <a:endParaRPr lang="en-US" dirty="0"/>
          </a:p>
        </p:txBody>
      </p:sp>
      <p:sp>
        <p:nvSpPr>
          <p:cNvPr id="3" name="Content Placeholder 2"/>
          <p:cNvSpPr>
            <a:spLocks noGrp="1"/>
          </p:cNvSpPr>
          <p:nvPr>
            <p:ph idx="1"/>
          </p:nvPr>
        </p:nvSpPr>
        <p:spPr/>
        <p:txBody>
          <a:bodyPr/>
          <a:lstStyle/>
          <a:p>
            <a:pPr marL="0" indent="0">
              <a:buNone/>
            </a:pPr>
            <a:r>
              <a:rPr lang="en-US" dirty="0"/>
              <a:t>The software developer community offers many exciting </a:t>
            </a:r>
            <a:r>
              <a:rPr lang="en-US" dirty="0" smtClean="0"/>
              <a:t>opportunities:</a:t>
            </a:r>
            <a:endParaRPr lang="en-US" dirty="0"/>
          </a:p>
          <a:p>
            <a:r>
              <a:rPr lang="en-US" dirty="0" smtClean="0"/>
              <a:t>Pragmatic</a:t>
            </a:r>
            <a:r>
              <a:rPr lang="en-US" dirty="0"/>
              <a:t>: Build a professional network that can help land a better job</a:t>
            </a:r>
          </a:p>
          <a:p>
            <a:r>
              <a:rPr lang="en-US" dirty="0" smtClean="0"/>
              <a:t>Educational</a:t>
            </a:r>
            <a:r>
              <a:rPr lang="en-US" dirty="0"/>
              <a:t>: Improve your skills</a:t>
            </a:r>
          </a:p>
          <a:p>
            <a:r>
              <a:rPr lang="en-US" dirty="0" smtClean="0"/>
              <a:t>Social</a:t>
            </a:r>
            <a:r>
              <a:rPr lang="en-US" dirty="0"/>
              <a:t>: Spend time with like-minded individuals</a:t>
            </a:r>
          </a:p>
          <a:p>
            <a:r>
              <a:rPr lang="en-US" dirty="0" smtClean="0"/>
              <a:t>Civic</a:t>
            </a:r>
            <a:r>
              <a:rPr lang="en-US" dirty="0"/>
              <a:t>: Give back</a:t>
            </a:r>
          </a:p>
          <a:p>
            <a:endParaRPr lang="en-US" dirty="0"/>
          </a:p>
        </p:txBody>
      </p:sp>
    </p:spTree>
    <p:extLst>
      <p:ext uri="{BB962C8B-B14F-4D97-AF65-F5344CB8AC3E}">
        <p14:creationId xmlns:p14="http://schemas.microsoft.com/office/powerpoint/2010/main" val="15739687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Tribe Called Programmer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Several </a:t>
            </a:r>
            <a:r>
              <a:rPr lang="en-US" dirty="0"/>
              <a:t>ways </a:t>
            </a:r>
            <a:r>
              <a:rPr lang="en-US" i="1" dirty="0" smtClean="0"/>
              <a:t>you </a:t>
            </a:r>
            <a:r>
              <a:rPr lang="en-US" dirty="0" smtClean="0"/>
              <a:t>can participate:</a:t>
            </a:r>
            <a:endParaRPr lang="en-US" dirty="0"/>
          </a:p>
          <a:p>
            <a:r>
              <a:rPr lang="en-US" dirty="0" smtClean="0"/>
              <a:t>Open </a:t>
            </a:r>
            <a:r>
              <a:rPr lang="en-US" dirty="0"/>
              <a:t>source</a:t>
            </a:r>
          </a:p>
          <a:p>
            <a:r>
              <a:rPr lang="en-US" dirty="0" smtClean="0"/>
              <a:t>Conferences</a:t>
            </a:r>
            <a:endParaRPr lang="en-US" dirty="0"/>
          </a:p>
          <a:p>
            <a:r>
              <a:rPr lang="en-US" dirty="0" err="1" smtClean="0"/>
              <a:t>Meetup</a:t>
            </a:r>
            <a:r>
              <a:rPr lang="en-US" dirty="0" smtClean="0"/>
              <a:t> </a:t>
            </a:r>
            <a:r>
              <a:rPr lang="en-US" dirty="0"/>
              <a:t>groups</a:t>
            </a:r>
          </a:p>
          <a:p>
            <a:r>
              <a:rPr lang="en-US" dirty="0" err="1" smtClean="0"/>
              <a:t>Hackerspaces</a:t>
            </a:r>
            <a:endParaRPr lang="en-US" dirty="0"/>
          </a:p>
          <a:p>
            <a:r>
              <a:rPr lang="en-US" dirty="0" err="1" smtClean="0"/>
              <a:t>Hackathons</a:t>
            </a:r>
            <a:endParaRPr lang="en-US" dirty="0"/>
          </a:p>
          <a:p>
            <a:r>
              <a:rPr lang="en-US" dirty="0" smtClean="0"/>
              <a:t>Civic </a:t>
            </a:r>
            <a:r>
              <a:rPr lang="en-US" dirty="0"/>
              <a:t>hacking</a:t>
            </a:r>
          </a:p>
          <a:p>
            <a:endParaRPr lang="en-US" dirty="0" smtClean="0"/>
          </a:p>
          <a:p>
            <a:endParaRPr lang="en-US" dirty="0"/>
          </a:p>
        </p:txBody>
      </p:sp>
    </p:spTree>
    <p:extLst>
      <p:ext uri="{BB962C8B-B14F-4D97-AF65-F5344CB8AC3E}">
        <p14:creationId xmlns:p14="http://schemas.microsoft.com/office/powerpoint/2010/main" val="3776708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Text Placeholder 2"/>
          <p:cNvSpPr>
            <a:spLocks noGrp="1"/>
          </p:cNvSpPr>
          <p:nvPr>
            <p:ph type="body" idx="1"/>
          </p:nvPr>
        </p:nvSpPr>
        <p:spPr/>
        <p:txBody>
          <a:bodyPr/>
          <a:lstStyle/>
          <a:p>
            <a:pPr algn="r"/>
            <a:r>
              <a:rPr lang="en-US" dirty="0"/>
              <a:t>“free” as in “free speech,” not as in “free beer”</a:t>
            </a:r>
          </a:p>
        </p:txBody>
      </p:sp>
    </p:spTree>
    <p:extLst>
      <p:ext uri="{BB962C8B-B14F-4D97-AF65-F5344CB8AC3E}">
        <p14:creationId xmlns:p14="http://schemas.microsoft.com/office/powerpoint/2010/main" val="15996073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127</TotalTime>
  <Words>1772</Words>
  <Application>Microsoft Macintosh PowerPoint</Application>
  <PresentationFormat>On-screen Show (4:3)</PresentationFormat>
  <Paragraphs>279</Paragraphs>
  <Slides>64</Slides>
  <Notes>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Perception</vt:lpstr>
      <vt:lpstr>A Tribe Called Programmer</vt:lpstr>
      <vt:lpstr>PowerPoint Presentation</vt:lpstr>
      <vt:lpstr>"A community is a social unit of any size that shares common values."</vt:lpstr>
      <vt:lpstr>Humans are social…</vt:lpstr>
      <vt:lpstr>Humans are tribal…</vt:lpstr>
      <vt:lpstr>Together we are strong…</vt:lpstr>
      <vt:lpstr>A Tribe Called Programmer</vt:lpstr>
      <vt:lpstr>A Tribe Called Programmer</vt:lpstr>
      <vt:lpstr>Open Source</vt:lpstr>
      <vt:lpstr>Open Source Software</vt:lpstr>
      <vt:lpstr>What is Open Source?</vt:lpstr>
      <vt:lpstr>PowerPoint Presentation</vt:lpstr>
      <vt:lpstr>PowerPoint Presentation</vt:lpstr>
      <vt:lpstr>PowerPoint Presentation</vt:lpstr>
      <vt:lpstr>Ways to Contribute</vt:lpstr>
      <vt:lpstr>Open Source Etiquette</vt:lpstr>
      <vt:lpstr>Conferences</vt:lpstr>
      <vt:lpstr>PowerPoint Presentation</vt:lpstr>
      <vt:lpstr>Reasons to Attend Conferences</vt:lpstr>
      <vt:lpstr>Evaluating Conference Value</vt:lpstr>
      <vt:lpstr>PowerPoint Presentation</vt:lpstr>
      <vt:lpstr>PowerPoint Presentation</vt:lpstr>
      <vt:lpstr>PowerPoint Presentation</vt:lpstr>
      <vt:lpstr>PowerPoint Presentation</vt:lpstr>
      <vt:lpstr>Meetup Groups</vt:lpstr>
      <vt:lpstr>PowerPoint Presentation</vt:lpstr>
      <vt:lpstr>Reasons to Join Meetup Groups</vt:lpstr>
      <vt:lpstr>PowerPoint Presentation</vt:lpstr>
      <vt:lpstr>PowerPoint Presentation</vt:lpstr>
      <vt:lpstr>PowerPoint Presentation</vt:lpstr>
      <vt:lpstr>PowerPoint Presentation</vt:lpstr>
      <vt:lpstr>PowerPoint Presentation</vt:lpstr>
      <vt:lpstr>Hackerspaces</vt:lpstr>
      <vt:lpstr>PowerPoint Presentation</vt:lpstr>
      <vt:lpstr>A Place of My Own</vt:lpstr>
      <vt:lpstr>PowerPoint Presentation</vt:lpstr>
      <vt:lpstr>PowerPoint Presentation</vt:lpstr>
      <vt:lpstr>PowerPoint Presentation</vt:lpstr>
      <vt:lpstr>Hackathon</vt:lpstr>
      <vt:lpstr>PowerPoint Presentation</vt:lpstr>
      <vt:lpstr>What is a Hackathon?</vt:lpstr>
      <vt:lpstr>What is a Hackathon?</vt:lpstr>
      <vt:lpstr>What’s Cool About Hackathons</vt:lpstr>
      <vt:lpstr>PowerPoint Presentation</vt:lpstr>
      <vt:lpstr>PowerPoint Presentation</vt:lpstr>
      <vt:lpstr>PowerPoint Presentation</vt:lpstr>
      <vt:lpstr>PowerPoint Presentation</vt:lpstr>
      <vt:lpstr>PowerPoint Presentation</vt:lpstr>
      <vt:lpstr>PowerPoint Presentation</vt:lpstr>
      <vt:lpstr>Civic Hacking</vt:lpstr>
      <vt:lpstr>A New Form of Governance</vt:lpstr>
      <vt:lpstr>Civic Hacking</vt:lpstr>
      <vt:lpstr>Open Data</vt:lpstr>
      <vt:lpstr>Benefits of Civic 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good night unto you all.”</vt:lpstr>
      <vt:lpstr>PowerPoint Presentation</vt:lpstr>
      <vt:lpstr>Jerry D’Antonio</vt:lpstr>
    </vt:vector>
  </TitlesOfParts>
  <Company>VHT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Tribe Called Programmer</dc:title>
  <dc:creator>Jerry D'Antonio</dc:creator>
  <cp:lastModifiedBy>Jerry D'Antonio</cp:lastModifiedBy>
  <cp:revision>64</cp:revision>
  <dcterms:created xsi:type="dcterms:W3CDTF">2015-04-28T16:19:30Z</dcterms:created>
  <dcterms:modified xsi:type="dcterms:W3CDTF">2016-04-12T14:08:16Z</dcterms:modified>
</cp:coreProperties>
</file>